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6" r:id="rId4"/>
    <p:sldId id="268" r:id="rId5"/>
    <p:sldId id="261" r:id="rId6"/>
    <p:sldId id="262" r:id="rId7"/>
    <p:sldId id="263" r:id="rId8"/>
    <p:sldId id="269" r:id="rId9"/>
  </p:sldIdLst>
  <p:sldSz cx="9144000" cy="6858000" type="screen4x3"/>
  <p:notesSz cx="6799263" cy="9929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437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B9C99-F745-460C-BF9E-FDDC891EBDFB}" type="datetimeFigureOut">
              <a:rPr lang="fr-FR" smtClean="0"/>
              <a:pPr/>
              <a:t>29/03/2022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4A8-E21F-4F71-95C9-A0AE1EF0E50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B9C99-F745-460C-BF9E-FDDC891EBDFB}" type="datetimeFigureOut">
              <a:rPr lang="fr-FR" smtClean="0"/>
              <a:pPr/>
              <a:t>29/03/2022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4A8-E21F-4F71-95C9-A0AE1EF0E50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B9C99-F745-460C-BF9E-FDDC891EBDFB}" type="datetimeFigureOut">
              <a:rPr lang="fr-FR" smtClean="0"/>
              <a:pPr/>
              <a:t>29/03/2022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4A8-E21F-4F71-95C9-A0AE1EF0E50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B9C99-F745-460C-BF9E-FDDC891EBDFB}" type="datetimeFigureOut">
              <a:rPr lang="fr-FR" smtClean="0"/>
              <a:pPr/>
              <a:t>29/03/2022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4A8-E21F-4F71-95C9-A0AE1EF0E50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B9C99-F745-460C-BF9E-FDDC891EBDFB}" type="datetimeFigureOut">
              <a:rPr lang="fr-FR" smtClean="0"/>
              <a:pPr/>
              <a:t>29/03/2022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4A8-E21F-4F71-95C9-A0AE1EF0E50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B9C99-F745-460C-BF9E-FDDC891EBDFB}" type="datetimeFigureOut">
              <a:rPr lang="fr-FR" smtClean="0"/>
              <a:pPr/>
              <a:t>29/03/2022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4A8-E21F-4F71-95C9-A0AE1EF0E50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B9C99-F745-460C-BF9E-FDDC891EBDFB}" type="datetimeFigureOut">
              <a:rPr lang="fr-FR" smtClean="0"/>
              <a:pPr/>
              <a:t>29/03/2022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4A8-E21F-4F71-95C9-A0AE1EF0E50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B9C99-F745-460C-BF9E-FDDC891EBDFB}" type="datetimeFigureOut">
              <a:rPr lang="fr-FR" smtClean="0"/>
              <a:pPr/>
              <a:t>29/03/2022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4A8-E21F-4F71-95C9-A0AE1EF0E50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B9C99-F745-460C-BF9E-FDDC891EBDFB}" type="datetimeFigureOut">
              <a:rPr lang="fr-FR" smtClean="0"/>
              <a:pPr/>
              <a:t>29/03/2022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4A8-E21F-4F71-95C9-A0AE1EF0E50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B9C99-F745-460C-BF9E-FDDC891EBDFB}" type="datetimeFigureOut">
              <a:rPr lang="fr-FR" smtClean="0"/>
              <a:pPr/>
              <a:t>29/03/2022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4A8-E21F-4F71-95C9-A0AE1EF0E50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B9C99-F745-460C-BF9E-FDDC891EBDFB}" type="datetimeFigureOut">
              <a:rPr lang="fr-FR" smtClean="0"/>
              <a:pPr/>
              <a:t>29/03/2022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044A8-E21F-4F71-95C9-A0AE1EF0E50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B9C99-F745-460C-BF9E-FDDC891EBDFB}" type="datetimeFigureOut">
              <a:rPr lang="fr-FR" smtClean="0"/>
              <a:pPr/>
              <a:t>29/03/2022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044A8-E21F-4F71-95C9-A0AE1EF0E50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page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4"/>
          <p:cNvSpPr txBox="1"/>
          <p:nvPr/>
        </p:nvSpPr>
        <p:spPr>
          <a:xfrm>
            <a:off x="323528" y="1268760"/>
            <a:ext cx="849694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4000" b="1" dirty="0" smtClean="0"/>
          </a:p>
          <a:p>
            <a:pPr algn="ctr"/>
            <a:r>
              <a:rPr lang="fr-FR" sz="4000" b="1" dirty="0" smtClean="0">
                <a:solidFill>
                  <a:srgbClr val="FF0000"/>
                </a:solidFill>
              </a:rPr>
              <a:t>Implémentation des Normes IFRS par les Assureurs et Réassureurs</a:t>
            </a:r>
          </a:p>
          <a:p>
            <a:pPr algn="ctr"/>
            <a:r>
              <a:rPr lang="fr-FR" sz="4000" b="1" dirty="0" smtClean="0">
                <a:solidFill>
                  <a:srgbClr val="FF0000"/>
                </a:solidFill>
              </a:rPr>
              <a:t>Tunisiens</a:t>
            </a:r>
          </a:p>
          <a:p>
            <a:pPr algn="ctr"/>
            <a:endParaRPr lang="fr-FR" sz="4000" b="1" dirty="0" smtClean="0"/>
          </a:p>
          <a:p>
            <a:pPr algn="ctr"/>
            <a:endParaRPr lang="fr-FR" sz="2000" b="1" dirty="0"/>
          </a:p>
          <a:p>
            <a:pPr algn="ctr"/>
            <a:r>
              <a:rPr lang="fr-FR" sz="2800" dirty="0"/>
              <a:t> </a:t>
            </a:r>
            <a:r>
              <a:rPr lang="fr-FR" sz="2800" b="1" dirty="0">
                <a:solidFill>
                  <a:srgbClr val="0070C0"/>
                </a:solidFill>
              </a:rPr>
              <a:t>Groupe des Contrôleurs d’Assurance Francophones (GCAF</a:t>
            </a:r>
            <a:r>
              <a:rPr lang="fr-FR" sz="2800" b="1" dirty="0" smtClean="0">
                <a:solidFill>
                  <a:srgbClr val="0070C0"/>
                </a:solidFill>
              </a:rPr>
              <a:t>)</a:t>
            </a:r>
          </a:p>
          <a:p>
            <a:pPr algn="ctr"/>
            <a:endParaRPr lang="fr-FR" sz="800" b="1" dirty="0" smtClean="0">
              <a:solidFill>
                <a:srgbClr val="0070C0"/>
              </a:solidFill>
            </a:endParaRPr>
          </a:p>
          <a:p>
            <a:pPr algn="ctr"/>
            <a:r>
              <a:rPr lang="fr-FR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-17 Mars 2022-</a:t>
            </a:r>
          </a:p>
          <a:p>
            <a:pPr algn="ctr"/>
            <a:endParaRPr lang="fr-FR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page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78" y="3178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928662" y="782406"/>
            <a:ext cx="7215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600" b="1" i="1" dirty="0" smtClean="0">
                <a:solidFill>
                  <a:srgbClr val="FF0000"/>
                </a:solidFill>
              </a:rPr>
              <a:t>Contexte Général</a:t>
            </a:r>
            <a:endParaRPr lang="fr-FR" sz="3600" dirty="0">
              <a:solidFill>
                <a:srgbClr val="FF0000"/>
              </a:solidFill>
            </a:endParaRP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214282" y="1571612"/>
            <a:ext cx="8643998" cy="500066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</a:t>
            </a:r>
            <a:r>
              <a:rPr kumimoji="0" lang="fr-FR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Décision du </a:t>
            </a:r>
            <a:r>
              <a:rPr lang="fr-FR" sz="2800" b="1" dirty="0" smtClean="0">
                <a:latin typeface="+mj-lt"/>
                <a:cs typeface="Times New Roman" pitchFamily="18" charset="0"/>
              </a:rPr>
              <a:t>Conseil national de la comptabilité (CNC) </a:t>
            </a:r>
            <a:r>
              <a:rPr kumimoji="0" lang="fr-FR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du 6 sept. 2018: </a:t>
            </a:r>
            <a:endParaRPr kumimoji="0" lang="fr-FR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2800" noProof="0" dirty="0" smtClean="0">
                <a:latin typeface="+mj-lt"/>
                <a:cs typeface="Times New Roman" pitchFamily="18" charset="0"/>
              </a:rPr>
              <a:t>Les S</a:t>
            </a:r>
            <a:r>
              <a:rPr kumimoji="0" lang="fr-FR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ociétés cotées, les Banques,</a:t>
            </a:r>
            <a:r>
              <a:rPr kumimoji="0" lang="fr-FR" sz="2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les </a:t>
            </a:r>
            <a:r>
              <a:rPr kumimoji="0" lang="fr-FR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Établissements Financiers </a:t>
            </a:r>
            <a:r>
              <a:rPr kumimoji="0" lang="fr-FR" sz="2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et les </a:t>
            </a:r>
            <a:r>
              <a:rPr kumimoji="0" lang="fr-FR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Assureurs/Réassureurs sont appelés à: </a:t>
            </a:r>
          </a:p>
          <a:p>
            <a:pPr marL="914400" lvl="1" indent="-457200" algn="just"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Char char="ü"/>
              <a:defRPr/>
            </a:pPr>
            <a:r>
              <a:rPr lang="fr-FR" sz="2600" dirty="0">
                <a:latin typeface="+mj-lt"/>
                <a:cs typeface="Times New Roman" pitchFamily="18" charset="0"/>
              </a:rPr>
              <a:t>établir, dans un </a:t>
            </a:r>
            <a:r>
              <a:rPr lang="fr-FR" sz="2600" dirty="0" smtClean="0">
                <a:latin typeface="+mj-lt"/>
                <a:cs typeface="Times New Roman" pitchFamily="18" charset="0"/>
              </a:rPr>
              <a:t>premier temps, </a:t>
            </a:r>
            <a:r>
              <a:rPr lang="fr-FR" sz="2600" dirty="0">
                <a:latin typeface="+mj-lt"/>
                <a:cs typeface="Times New Roman" pitchFamily="18" charset="0"/>
              </a:rPr>
              <a:t>leurs états consolidés selon les normes IFRS à partir du 1er janvier 2021 </a:t>
            </a:r>
          </a:p>
          <a:p>
            <a:pPr marL="914400" lvl="1" indent="-457200" algn="just"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Char char="ü"/>
              <a:defRPr/>
            </a:pPr>
            <a:r>
              <a:rPr lang="fr-FR" sz="2600" dirty="0" smtClean="0">
                <a:latin typeface="+mj-lt"/>
                <a:cs typeface="Times New Roman" pitchFamily="18" charset="0"/>
              </a:rPr>
              <a:t>et, </a:t>
            </a:r>
            <a:r>
              <a:rPr lang="fr-FR" sz="2600" dirty="0">
                <a:latin typeface="+mj-lt"/>
                <a:cs typeface="Times New Roman" pitchFamily="18" charset="0"/>
              </a:rPr>
              <a:t>dans une phase ultérieure, </a:t>
            </a:r>
            <a:r>
              <a:rPr lang="fr-FR" sz="2600" dirty="0" smtClean="0">
                <a:latin typeface="+mj-lt"/>
                <a:cs typeface="Times New Roman" pitchFamily="18" charset="0"/>
              </a:rPr>
              <a:t>établir leurs états </a:t>
            </a:r>
            <a:r>
              <a:rPr lang="fr-FR" sz="2600" dirty="0">
                <a:latin typeface="+mj-lt"/>
                <a:cs typeface="Times New Roman" pitchFamily="18" charset="0"/>
              </a:rPr>
              <a:t>financiers  individuels.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19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</a:t>
            </a:r>
            <a:r>
              <a:rPr lang="fr-FR" sz="2600" b="1" dirty="0">
                <a:latin typeface="+mj-lt"/>
                <a:cs typeface="Times New Roman" pitchFamily="18" charset="0"/>
              </a:rPr>
              <a:t>Décision du CNC du 31 décembre 2021:</a:t>
            </a: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fr-FR" sz="2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Times New Roman" pitchFamily="18" charset="0"/>
              </a:rPr>
              <a:t> maintien du périmètre d’application des normes IFRS (</a:t>
            </a:r>
            <a:r>
              <a:rPr kumimoji="0" lang="fr-FR" sz="26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Times New Roman" pitchFamily="18" charset="0"/>
              </a:rPr>
              <a:t>états financiers </a:t>
            </a:r>
            <a:r>
              <a:rPr kumimoji="0" lang="fr-FR" sz="2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Times New Roman" pitchFamily="18" charset="0"/>
              </a:rPr>
              <a:t>consolidés),</a:t>
            </a: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fr-FR" sz="2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Times New Roman" pitchFamily="18" charset="0"/>
              </a:rPr>
              <a:t> report de l’entrée en vigueur des normes IFRS au 1 janvier 2023 avec la possibilité de l’appliquer antérieurement en parallèle avec l’application obligatoire du système comptable Tunisien</a:t>
            </a:r>
            <a:r>
              <a:rPr kumimoji="0" lang="fr-FR" sz="2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Times New Roman" pitchFamily="18" charset="0"/>
              </a:rPr>
              <a:t> (SCT)</a:t>
            </a:r>
            <a:r>
              <a:rPr kumimoji="0" lang="fr-FR" sz="2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cs typeface="Times New Roman" pitchFamily="18" charset="0"/>
              </a:rPr>
              <a:t> actuel.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page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939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14282" y="785794"/>
            <a:ext cx="8678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i="1" dirty="0" smtClean="0">
                <a:solidFill>
                  <a:srgbClr val="FF0000"/>
                </a:solidFill>
              </a:rPr>
              <a:t>Intervention du CGA </a:t>
            </a:r>
          </a:p>
          <a:p>
            <a:pPr algn="ctr"/>
            <a:r>
              <a:rPr lang="fr-FR" sz="2800" b="1" i="1" dirty="0" smtClean="0">
                <a:solidFill>
                  <a:srgbClr val="FF0000"/>
                </a:solidFill>
              </a:rPr>
              <a:t>Processus d’implémentation des IFRS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285720" y="1643050"/>
            <a:ext cx="8534752" cy="42148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57200" indent="-457200" algn="just"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fr-FR" sz="3600" b="1" dirty="0" smtClean="0">
                <a:cs typeface="Times New Roman" pitchFamily="18" charset="0"/>
              </a:rPr>
              <a:t> </a:t>
            </a:r>
            <a:r>
              <a:rPr lang="fr-FR" sz="3200" dirty="0" smtClean="0">
                <a:latin typeface="+mj-lt"/>
                <a:cs typeface="Times New Roman" pitchFamily="18" charset="0"/>
              </a:rPr>
              <a:t>Equipe Projet CGA. </a:t>
            </a:r>
            <a:endParaRPr lang="fr-FR" sz="3200" dirty="0">
              <a:latin typeface="+mj-lt"/>
              <a:cs typeface="Times New Roman" pitchFamily="18" charset="0"/>
            </a:endParaRPr>
          </a:p>
          <a:p>
            <a:pPr marL="571500" indent="-571500" algn="just"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fr-FR" sz="3200" dirty="0" smtClean="0">
                <a:latin typeface="+mj-lt"/>
                <a:cs typeface="Times New Roman" pitchFamily="18" charset="0"/>
              </a:rPr>
              <a:t>Décision CGA 01/2020: travaux </a:t>
            </a:r>
            <a:r>
              <a:rPr lang="fr-FR" sz="3200" dirty="0">
                <a:latin typeface="+mj-lt"/>
                <a:cs typeface="Times New Roman" pitchFamily="18" charset="0"/>
              </a:rPr>
              <a:t>préparatifs pour l'adoption des normes </a:t>
            </a:r>
            <a:r>
              <a:rPr lang="fr-FR" sz="3200" dirty="0" smtClean="0">
                <a:latin typeface="+mj-lt"/>
                <a:cs typeface="Times New Roman" pitchFamily="18" charset="0"/>
              </a:rPr>
              <a:t>"</a:t>
            </a:r>
            <a:r>
              <a:rPr lang="fr-FR" sz="3200" dirty="0">
                <a:latin typeface="+mj-lt"/>
                <a:cs typeface="Times New Roman" pitchFamily="18" charset="0"/>
              </a:rPr>
              <a:t>IFRS/IAS</a:t>
            </a:r>
            <a:r>
              <a:rPr lang="fr-FR" sz="3200" dirty="0" smtClean="0">
                <a:latin typeface="+mj-lt"/>
                <a:cs typeface="Times New Roman" pitchFamily="18" charset="0"/>
              </a:rPr>
              <a:t>"</a:t>
            </a:r>
            <a:endParaRPr lang="fr-FR" sz="3200" dirty="0">
              <a:latin typeface="+mj-lt"/>
              <a:cs typeface="Times New Roman" pitchFamily="18" charset="0"/>
            </a:endParaRPr>
          </a:p>
          <a:p>
            <a:pPr marL="571500" indent="-571500" algn="just"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fr-FR" sz="3200" dirty="0" smtClean="0">
                <a:latin typeface="+mj-lt"/>
                <a:cs typeface="Times New Roman" pitchFamily="18" charset="0"/>
              </a:rPr>
              <a:t>Questionnaire envoyé (3</a:t>
            </a:r>
            <a:r>
              <a:rPr lang="fr-FR" sz="3200" baseline="30000" dirty="0" smtClean="0">
                <a:latin typeface="+mj-lt"/>
                <a:cs typeface="Times New Roman" pitchFamily="18" charset="0"/>
              </a:rPr>
              <a:t>ème </a:t>
            </a:r>
            <a:r>
              <a:rPr lang="fr-FR" sz="3200" dirty="0" smtClean="0">
                <a:latin typeface="+mj-lt"/>
                <a:cs typeface="Times New Roman" pitchFamily="18" charset="0"/>
              </a:rPr>
              <a:t>T 2020) </a:t>
            </a:r>
            <a:r>
              <a:rPr lang="fr-FR" sz="3200" dirty="0">
                <a:latin typeface="+mj-lt"/>
                <a:cs typeface="Times New Roman" pitchFamily="18" charset="0"/>
              </a:rPr>
              <a:t>aux </a:t>
            </a:r>
            <a:r>
              <a:rPr lang="fr-FR" sz="3200" dirty="0" smtClean="0">
                <a:latin typeface="+mj-lt"/>
                <a:cs typeface="Times New Roman" pitchFamily="18" charset="0"/>
              </a:rPr>
              <a:t>Assureurs &amp; Réassureurs.</a:t>
            </a:r>
            <a:endParaRPr lang="fr-FR" sz="3200" dirty="0">
              <a:latin typeface="+mj-lt"/>
              <a:cs typeface="Times New Roman" pitchFamily="18" charset="0"/>
            </a:endParaRPr>
          </a:p>
          <a:p>
            <a:pPr marL="571500" indent="-571500" algn="just"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fr-FR" sz="3200" dirty="0" smtClean="0">
                <a:latin typeface="+mj-lt"/>
                <a:cs typeface="Times New Roman" pitchFamily="18" charset="0"/>
              </a:rPr>
              <a:t>1</a:t>
            </a:r>
            <a:r>
              <a:rPr lang="fr-FR" sz="3200" baseline="30000" dirty="0" smtClean="0">
                <a:latin typeface="+mj-lt"/>
                <a:cs typeface="Times New Roman" pitchFamily="18" charset="0"/>
              </a:rPr>
              <a:t>ère</a:t>
            </a:r>
            <a:r>
              <a:rPr lang="fr-FR" sz="3200" dirty="0" smtClean="0">
                <a:latin typeface="+mj-lt"/>
                <a:cs typeface="Times New Roman" pitchFamily="18" charset="0"/>
              </a:rPr>
              <a:t> Réunion tenue (Juillet 2020) </a:t>
            </a:r>
            <a:r>
              <a:rPr lang="fr-FR" sz="3200" dirty="0">
                <a:latin typeface="+mj-lt"/>
                <a:cs typeface="Times New Roman" pitchFamily="18" charset="0"/>
              </a:rPr>
              <a:t>avec </a:t>
            </a:r>
            <a:r>
              <a:rPr lang="fr-FR" sz="3200" dirty="0" smtClean="0">
                <a:latin typeface="+mj-lt"/>
                <a:cs typeface="Times New Roman" pitchFamily="18" charset="0"/>
              </a:rPr>
              <a:t>Tops managers des Assureurs.</a:t>
            </a:r>
            <a:endParaRPr lang="fr-FR" sz="3200" dirty="0">
              <a:latin typeface="+mj-lt"/>
              <a:cs typeface="Times New Roman" pitchFamily="18" charset="0"/>
            </a:endParaRPr>
          </a:p>
          <a:p>
            <a:pPr algn="just">
              <a:spcBef>
                <a:spcPct val="20000"/>
              </a:spcBef>
              <a:defRPr/>
            </a:pPr>
            <a:endParaRPr lang="fr-FR" sz="3200" b="1" dirty="0" smtClean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  <a:p>
            <a:pPr algn="just">
              <a:spcBef>
                <a:spcPct val="20000"/>
              </a:spcBef>
              <a:defRPr/>
            </a:pPr>
            <a:endParaRPr lang="fr-FR" sz="32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  <a:p>
            <a:pPr marL="457200" indent="-457200" algn="just">
              <a:spcBef>
                <a:spcPct val="20000"/>
              </a:spcBef>
              <a:buFontTx/>
              <a:buChar char="-"/>
              <a:defRPr/>
            </a:pPr>
            <a:endParaRPr kumimoji="0" lang="fr-FR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07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 descr="page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939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8589" y="1014319"/>
            <a:ext cx="8820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200" b="1" i="1" dirty="0">
                <a:solidFill>
                  <a:srgbClr val="FF0000"/>
                </a:solidFill>
              </a:rPr>
              <a:t>Principales dispositions </a:t>
            </a:r>
            <a:r>
              <a:rPr lang="fr-FR" sz="3200" b="1" i="1" dirty="0" smtClean="0">
                <a:solidFill>
                  <a:srgbClr val="FF0000"/>
                </a:solidFill>
              </a:rPr>
              <a:t>CGA</a:t>
            </a:r>
            <a:r>
              <a:rPr lang="fr-FR" sz="3200" b="1" i="1" dirty="0">
                <a:solidFill>
                  <a:srgbClr val="FF0000"/>
                </a:solidFill>
              </a:rPr>
              <a:t> :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643050"/>
            <a:ext cx="8929718" cy="420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182563" indent="-182563"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r-FR" altLang="fr-FR" sz="2800" b="1" dirty="0" smtClean="0">
                <a:latin typeface="+mj-lt"/>
                <a:cs typeface="Times New Roman" panose="02020603050405020304" pitchFamily="18" charset="0"/>
              </a:rPr>
              <a:t> Approbation </a:t>
            </a:r>
            <a:r>
              <a:rPr lang="fr-FR" altLang="fr-FR" sz="2800" b="1" dirty="0">
                <a:latin typeface="+mj-lt"/>
                <a:cs typeface="Times New Roman" panose="02020603050405020304" pitchFamily="18" charset="0"/>
              </a:rPr>
              <a:t>par </a:t>
            </a:r>
            <a:r>
              <a:rPr lang="fr-FR" altLang="fr-FR" sz="2800" b="1" dirty="0" smtClean="0">
                <a:latin typeface="+mj-lt"/>
                <a:cs typeface="Times New Roman" panose="02020603050405020304" pitchFamily="18" charset="0"/>
              </a:rPr>
              <a:t>les conseils d’administration des axes </a:t>
            </a:r>
            <a:r>
              <a:rPr lang="fr-FR" altLang="fr-FR" sz="2800" b="1" dirty="0">
                <a:latin typeface="+mj-lt"/>
                <a:cs typeface="Times New Roman" panose="02020603050405020304" pitchFamily="18" charset="0"/>
              </a:rPr>
              <a:t>de la stratégie </a:t>
            </a:r>
            <a:r>
              <a:rPr lang="fr-FR" altLang="fr-FR" sz="2800" b="1" dirty="0" smtClean="0">
                <a:latin typeface="+mj-lt"/>
                <a:cs typeface="Times New Roman" panose="02020603050405020304" pitchFamily="18" charset="0"/>
              </a:rPr>
              <a:t>&amp; préparation </a:t>
            </a:r>
            <a:r>
              <a:rPr lang="fr-FR" altLang="fr-FR" sz="2800" b="1" dirty="0">
                <a:latin typeface="+mj-lt"/>
                <a:cs typeface="Times New Roman" panose="02020603050405020304" pitchFamily="18" charset="0"/>
              </a:rPr>
              <a:t>à la </a:t>
            </a:r>
            <a:r>
              <a:rPr lang="fr-FR" altLang="fr-FR" sz="2800" b="1" dirty="0" smtClean="0">
                <a:latin typeface="+mj-lt"/>
                <a:cs typeface="Times New Roman" panose="02020603050405020304" pitchFamily="18" charset="0"/>
              </a:rPr>
              <a:t>migration:</a:t>
            </a:r>
          </a:p>
          <a:p>
            <a:pPr algn="just"/>
            <a:r>
              <a:rPr lang="fr-FR" altLang="fr-FR" sz="28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fr-FR" altLang="fr-FR" sz="2800" b="1" dirty="0" smtClean="0">
                <a:latin typeface="+mj-lt"/>
                <a:cs typeface="Times New Roman" panose="02020603050405020304" pitchFamily="18" charset="0"/>
              </a:rPr>
              <a:t>   </a:t>
            </a:r>
            <a:r>
              <a:rPr lang="fr-FR" altLang="fr-FR" sz="2800" b="1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•</a:t>
            </a:r>
            <a:r>
              <a:rPr lang="fr-FR" altLang="fr-FR" sz="2800" dirty="0" smtClean="0">
                <a:latin typeface="+mj-lt"/>
                <a:cs typeface="Times New Roman" panose="02020603050405020304" pitchFamily="18" charset="0"/>
              </a:rPr>
              <a:t>Plan d’action stratégique &amp; suivi </a:t>
            </a:r>
            <a:r>
              <a:rPr lang="fr-FR" altLang="fr-FR" sz="2800" dirty="0">
                <a:latin typeface="+mj-lt"/>
                <a:cs typeface="Times New Roman" panose="02020603050405020304" pitchFamily="18" charset="0"/>
              </a:rPr>
              <a:t>de </a:t>
            </a:r>
            <a:r>
              <a:rPr lang="fr-FR" altLang="fr-FR" sz="2800" dirty="0" smtClean="0">
                <a:latin typeface="+mj-lt"/>
                <a:cs typeface="Times New Roman" panose="02020603050405020304" pitchFamily="18" charset="0"/>
              </a:rPr>
              <a:t>mise </a:t>
            </a:r>
            <a:r>
              <a:rPr lang="fr-FR" altLang="fr-FR" sz="2800" dirty="0">
                <a:latin typeface="+mj-lt"/>
                <a:cs typeface="Times New Roman" panose="02020603050405020304" pitchFamily="18" charset="0"/>
              </a:rPr>
              <a:t>en </a:t>
            </a:r>
            <a:r>
              <a:rPr lang="fr-FR" altLang="fr-FR" sz="2800" dirty="0" smtClean="0">
                <a:latin typeface="+mj-lt"/>
                <a:cs typeface="Times New Roman" panose="02020603050405020304" pitchFamily="18" charset="0"/>
              </a:rPr>
              <a:t>œuvre,</a:t>
            </a:r>
          </a:p>
          <a:p>
            <a:pPr marL="354013" indent="-354013" algn="just"/>
            <a:r>
              <a:rPr lang="fr-FR" altLang="fr-FR" sz="2800" dirty="0" smtClean="0">
                <a:latin typeface="+mj-lt"/>
                <a:cs typeface="Times New Roman" panose="02020603050405020304" pitchFamily="18" charset="0"/>
              </a:rPr>
              <a:t>    </a:t>
            </a:r>
            <a:r>
              <a:rPr lang="fr-FR" altLang="fr-FR" sz="2800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•</a:t>
            </a:r>
            <a:r>
              <a:rPr lang="fr-FR" altLang="fr-FR" sz="2800" dirty="0" smtClean="0">
                <a:latin typeface="+mj-lt"/>
                <a:cs typeface="Times New Roman" panose="02020603050405020304" pitchFamily="18" charset="0"/>
              </a:rPr>
              <a:t>Allocation </a:t>
            </a:r>
            <a:r>
              <a:rPr lang="fr-FR" altLang="fr-FR" sz="2800" dirty="0">
                <a:latin typeface="+mj-lt"/>
                <a:cs typeface="Times New Roman" panose="02020603050405020304" pitchFamily="18" charset="0"/>
              </a:rPr>
              <a:t>des ressources humaines et matérielles nécessaires </a:t>
            </a:r>
            <a:r>
              <a:rPr lang="fr-FR" altLang="fr-FR" sz="2800" dirty="0" smtClean="0">
                <a:latin typeface="+mj-lt"/>
                <a:cs typeface="Times New Roman" panose="02020603050405020304" pitchFamily="18" charset="0"/>
              </a:rPr>
              <a:t>au </a:t>
            </a:r>
            <a:r>
              <a:rPr lang="fr-FR" altLang="fr-FR" sz="2800" dirty="0">
                <a:latin typeface="+mj-lt"/>
                <a:cs typeface="Times New Roman" panose="02020603050405020304" pitchFamily="18" charset="0"/>
              </a:rPr>
              <a:t>bon déroulement du </a:t>
            </a:r>
            <a:r>
              <a:rPr lang="fr-FR" altLang="fr-FR" sz="2800" dirty="0" smtClean="0">
                <a:latin typeface="+mj-lt"/>
                <a:cs typeface="Times New Roman" panose="02020603050405020304" pitchFamily="18" charset="0"/>
              </a:rPr>
              <a:t>projet,</a:t>
            </a:r>
          </a:p>
          <a:p>
            <a:pPr marL="263525" indent="-263525" algn="just"/>
            <a:r>
              <a:rPr lang="fr-FR" altLang="fr-FR" sz="2800" dirty="0" smtClean="0">
                <a:latin typeface="+mj-lt"/>
                <a:cs typeface="Times New Roman" panose="02020603050405020304" pitchFamily="18" charset="0"/>
              </a:rPr>
              <a:t>    </a:t>
            </a:r>
            <a:r>
              <a:rPr lang="fr-FR" altLang="fr-FR" sz="2800" dirty="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•</a:t>
            </a:r>
            <a:r>
              <a:rPr lang="fr-FR" altLang="fr-FR" sz="2800" dirty="0" smtClean="0">
                <a:latin typeface="+mj-lt"/>
                <a:cs typeface="Times New Roman" panose="02020603050405020304" pitchFamily="18" charset="0"/>
              </a:rPr>
              <a:t>Formation </a:t>
            </a:r>
            <a:r>
              <a:rPr lang="fr-FR" altLang="fr-FR" sz="2800" dirty="0">
                <a:latin typeface="+mj-lt"/>
                <a:cs typeface="Times New Roman" panose="02020603050405020304" pitchFamily="18" charset="0"/>
              </a:rPr>
              <a:t>d’un comité de </a:t>
            </a:r>
            <a:r>
              <a:rPr lang="fr-FR" altLang="fr-FR" sz="2800" dirty="0" smtClean="0">
                <a:latin typeface="+mj-lt"/>
                <a:cs typeface="Times New Roman" panose="02020603050405020304" pitchFamily="18" charset="0"/>
              </a:rPr>
              <a:t>pilotage</a:t>
            </a:r>
            <a:endParaRPr lang="fr-FR" sz="2800" dirty="0" smtClean="0">
              <a:latin typeface="+mj-lt"/>
              <a:cs typeface="Times New Roman" pitchFamily="18" charset="0"/>
            </a:endParaRPr>
          </a:p>
          <a:p>
            <a:pPr marL="457200" indent="-457200" algn="just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r-FR" altLang="fr-FR" sz="2800" b="1" dirty="0" smtClean="0">
                <a:latin typeface="+mj-lt"/>
                <a:cs typeface="Times New Roman" panose="02020603050405020304" pitchFamily="18" charset="0"/>
              </a:rPr>
              <a:t>Création d’une </a:t>
            </a:r>
            <a:r>
              <a:rPr lang="fr-FR" altLang="fr-FR" sz="2800" b="1" dirty="0">
                <a:latin typeface="+mj-lt"/>
                <a:cs typeface="Times New Roman" panose="02020603050405020304" pitchFamily="18" charset="0"/>
              </a:rPr>
              <a:t>équipe de projet pluridisciplinaire et d’un certain niveau hiérarchique </a:t>
            </a:r>
            <a:endParaRPr lang="fr-FR" altLang="fr-FR" sz="2800" b="1" dirty="0" smtClean="0">
              <a:latin typeface="+mj-lt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r-FR" altLang="fr-FR" sz="2800" b="1" dirty="0">
                <a:latin typeface="+mj-lt"/>
                <a:cs typeface="Times New Roman" panose="02020603050405020304" pitchFamily="18" charset="0"/>
              </a:rPr>
              <a:t>I</a:t>
            </a:r>
            <a:r>
              <a:rPr lang="fr-FR" altLang="fr-FR" sz="2800" b="1" dirty="0" smtClean="0">
                <a:latin typeface="+mj-lt"/>
                <a:cs typeface="Times New Roman" panose="02020603050405020304" pitchFamily="18" charset="0"/>
              </a:rPr>
              <a:t>mplication </a:t>
            </a:r>
            <a:r>
              <a:rPr lang="fr-FR" altLang="fr-FR" sz="2800" b="1" dirty="0">
                <a:latin typeface="+mj-lt"/>
                <a:cs typeface="Times New Roman" panose="02020603050405020304" pitchFamily="18" charset="0"/>
              </a:rPr>
              <a:t>des </a:t>
            </a:r>
            <a:r>
              <a:rPr lang="fr-FR" altLang="fr-FR" sz="2800" b="1" dirty="0" smtClean="0">
                <a:latin typeface="+mj-lt"/>
                <a:cs typeface="Times New Roman" panose="02020603050405020304" pitchFamily="18" charset="0"/>
              </a:rPr>
              <a:t>CAC dans ce processus</a:t>
            </a:r>
            <a:r>
              <a:rPr lang="fr-FR" sz="2800" b="1" dirty="0" smtClean="0">
                <a:latin typeface="+mj-lt"/>
                <a:cs typeface="Times New Roman" panose="02020603050405020304" pitchFamily="18" charset="0"/>
              </a:rPr>
              <a:t>.</a:t>
            </a:r>
            <a:endParaRPr lang="fr-FR" altLang="fr-FR" sz="2800" b="1" dirty="0">
              <a:latin typeface="+mj-lt"/>
              <a:cs typeface="Times New Roman" panose="02020603050405020304" pitchFamily="18" charset="0"/>
            </a:endParaRPr>
          </a:p>
          <a:p>
            <a:pPr marL="0" lvl="0" algn="just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fr-FR" sz="2400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13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 descr="page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826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142984"/>
            <a:ext cx="8929718" cy="490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algn="just"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fr-FR" sz="2800" b="1" dirty="0" smtClean="0">
                <a:latin typeface="+mj-lt"/>
                <a:cs typeface="Times New Roman" pitchFamily="18" charset="0"/>
              </a:rPr>
              <a:t>Documents </a:t>
            </a:r>
            <a:r>
              <a:rPr lang="fr-FR" sz="2800" b="1" dirty="0">
                <a:latin typeface="+mj-lt"/>
                <a:cs typeface="Times New Roman" pitchFamily="18" charset="0"/>
              </a:rPr>
              <a:t>et </a:t>
            </a:r>
            <a:r>
              <a:rPr lang="fr-FR" sz="2800" b="1" dirty="0" smtClean="0">
                <a:latin typeface="+mj-lt"/>
                <a:cs typeface="Times New Roman" pitchFamily="18" charset="0"/>
              </a:rPr>
              <a:t>Rapports </a:t>
            </a:r>
            <a:r>
              <a:rPr lang="fr-FR" sz="2800" b="1" dirty="0">
                <a:latin typeface="+mj-lt"/>
                <a:cs typeface="Times New Roman" pitchFamily="18" charset="0"/>
              </a:rPr>
              <a:t>périodiques à </a:t>
            </a:r>
            <a:r>
              <a:rPr lang="fr-FR" sz="2800" b="1" dirty="0" smtClean="0">
                <a:latin typeface="+mj-lt"/>
                <a:cs typeface="Times New Roman" pitchFamily="18" charset="0"/>
              </a:rPr>
              <a:t>communiquer </a:t>
            </a:r>
            <a:r>
              <a:rPr lang="fr-FR" sz="2800" b="1" dirty="0">
                <a:latin typeface="+mj-lt"/>
                <a:cs typeface="Times New Roman" pitchFamily="18" charset="0"/>
              </a:rPr>
              <a:t>au CGA </a:t>
            </a:r>
            <a:r>
              <a:rPr lang="fr-FR" sz="2800" b="1" dirty="0" smtClean="0">
                <a:latin typeface="+mj-lt"/>
                <a:cs typeface="Times New Roman" pitchFamily="18" charset="0"/>
              </a:rPr>
              <a:t>: </a:t>
            </a:r>
            <a:endParaRPr lang="fr-FR" sz="2800" b="1" dirty="0">
              <a:latin typeface="+mj-lt"/>
              <a:cs typeface="Times New Roman" pitchFamily="18" charset="0"/>
            </a:endParaRPr>
          </a:p>
          <a:p>
            <a:pPr marL="342900" indent="-160338" algn="just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fr-FR" altLang="fr-FR" sz="2800" dirty="0">
                <a:latin typeface="+mj-lt"/>
                <a:cs typeface="Times New Roman" pitchFamily="18" charset="0"/>
              </a:rPr>
              <a:t>P</a:t>
            </a:r>
            <a:r>
              <a:rPr lang="fr-FR" altLang="fr-FR" sz="2800" dirty="0" smtClean="0">
                <a:latin typeface="+mj-lt"/>
                <a:cs typeface="Times New Roman" pitchFamily="18" charset="0"/>
              </a:rPr>
              <a:t>lan </a:t>
            </a:r>
            <a:r>
              <a:rPr lang="fr-FR" altLang="fr-FR" sz="2800" dirty="0">
                <a:latin typeface="+mj-lt"/>
                <a:cs typeface="Times New Roman" pitchFamily="18" charset="0"/>
              </a:rPr>
              <a:t>d’action stratégique approuvé par le </a:t>
            </a:r>
            <a:r>
              <a:rPr lang="fr-FR" altLang="fr-FR" sz="2800" dirty="0" smtClean="0">
                <a:cs typeface="Times New Roman" pitchFamily="18" charset="0"/>
              </a:rPr>
              <a:t>conseil d’administration</a:t>
            </a:r>
            <a:r>
              <a:rPr lang="fr-FR" altLang="fr-FR" sz="2800" dirty="0" smtClean="0">
                <a:latin typeface="+mj-lt"/>
                <a:cs typeface="Times New Roman" pitchFamily="18" charset="0"/>
              </a:rPr>
              <a:t> </a:t>
            </a:r>
            <a:r>
              <a:rPr lang="fr-FR" altLang="fr-FR" sz="2800" dirty="0">
                <a:latin typeface="+mj-lt"/>
                <a:cs typeface="Times New Roman" pitchFamily="18" charset="0"/>
              </a:rPr>
              <a:t>,</a:t>
            </a:r>
          </a:p>
          <a:p>
            <a:pPr marL="342900" indent="-160338" algn="just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fr-FR" sz="2800" dirty="0">
                <a:latin typeface="+mj-lt"/>
                <a:cs typeface="Times New Roman" pitchFamily="18" charset="0"/>
              </a:rPr>
              <a:t>M</a:t>
            </a:r>
            <a:r>
              <a:rPr lang="fr-FR" sz="2800" dirty="0" smtClean="0">
                <a:latin typeface="+mj-lt"/>
                <a:cs typeface="Times New Roman" pitchFamily="18" charset="0"/>
              </a:rPr>
              <a:t>odifications motivées y apportées,</a:t>
            </a:r>
            <a:endParaRPr lang="fr-FR" sz="2800" dirty="0">
              <a:latin typeface="+mj-lt"/>
              <a:cs typeface="Times New Roman" pitchFamily="18" charset="0"/>
            </a:endParaRPr>
          </a:p>
          <a:p>
            <a:pPr marL="342900" indent="-160338" algn="just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fr-FR" sz="2800" dirty="0" smtClean="0">
                <a:latin typeface="+mj-lt"/>
                <a:cs typeface="Times New Roman" pitchFamily="18" charset="0"/>
              </a:rPr>
              <a:t>Note détaillée sur l’ état d'avancement de la mise en œuvre du Plan</a:t>
            </a:r>
            <a:r>
              <a:rPr lang="fr-FR" sz="28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;</a:t>
            </a:r>
            <a:r>
              <a:rPr lang="fr-FR" sz="2800" dirty="0" smtClean="0">
                <a:latin typeface="+mj-lt"/>
                <a:cs typeface="Times New Roman" pitchFamily="18" charset="0"/>
              </a:rPr>
              <a:t> difficultés pratiques rencontrée </a:t>
            </a:r>
            <a:r>
              <a:rPr lang="fr-FR" sz="2800" i="1" dirty="0" smtClean="0">
                <a:latin typeface="+mj-lt"/>
                <a:cs typeface="Times New Roman" pitchFamily="18" charset="0"/>
              </a:rPr>
              <a:t>(échéance: Fin de chaque semestre)</a:t>
            </a:r>
            <a:r>
              <a:rPr lang="fr-FR" sz="2800" dirty="0" smtClean="0">
                <a:latin typeface="+mj-lt"/>
                <a:cs typeface="Times New Roman" pitchFamily="18" charset="0"/>
              </a:rPr>
              <a:t>,</a:t>
            </a:r>
          </a:p>
          <a:p>
            <a:pPr marL="342900" indent="-160338" algn="just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fr-FR" altLang="fr-FR" sz="2800" dirty="0" smtClean="0">
                <a:latin typeface="+mj-lt"/>
                <a:cs typeface="Times New Roman" pitchFamily="18" charset="0"/>
              </a:rPr>
              <a:t>Etude d’impact approuvée par le conseil d’administration dans un délai maximum de six (06) mois (échéance</a:t>
            </a:r>
            <a:r>
              <a:rPr lang="fr-FR" altLang="fr-FR" sz="2800" dirty="0">
                <a:latin typeface="+mj-lt"/>
                <a:cs typeface="Times New Roman" pitchFamily="18" charset="0"/>
              </a:rPr>
              <a:t>: </a:t>
            </a:r>
            <a:r>
              <a:rPr lang="fr-FR" altLang="fr-FR" sz="2800" dirty="0" smtClean="0">
                <a:latin typeface="+mj-lt"/>
                <a:cs typeface="Times New Roman" pitchFamily="18" charset="0"/>
              </a:rPr>
              <a:t>Déc </a:t>
            </a:r>
            <a:r>
              <a:rPr lang="fr-FR" altLang="fr-FR" sz="2800" dirty="0">
                <a:latin typeface="+mj-lt"/>
                <a:cs typeface="Times New Roman" pitchFamily="18" charset="0"/>
              </a:rPr>
              <a:t>2020</a:t>
            </a:r>
            <a:r>
              <a:rPr lang="fr-FR" altLang="fr-FR" sz="2800" dirty="0" smtClean="0">
                <a:latin typeface="+mj-lt"/>
                <a:cs typeface="Times New Roman" pitchFamily="18" charset="0"/>
              </a:rPr>
              <a:t>).</a:t>
            </a:r>
          </a:p>
        </p:txBody>
      </p:sp>
      <p:sp>
        <p:nvSpPr>
          <p:cNvPr id="6" name="Rectangle 5"/>
          <p:cNvSpPr/>
          <p:nvPr/>
        </p:nvSpPr>
        <p:spPr>
          <a:xfrm>
            <a:off x="214282" y="714356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000" b="1" i="1" dirty="0">
                <a:solidFill>
                  <a:srgbClr val="FF0000"/>
                </a:solidFill>
              </a:rPr>
              <a:t>Principales dispositions </a:t>
            </a:r>
            <a:r>
              <a:rPr lang="fr-FR" sz="3000" b="1" i="1" dirty="0" smtClean="0">
                <a:solidFill>
                  <a:srgbClr val="FF0000"/>
                </a:solidFill>
              </a:rPr>
              <a:t>CGA (suite)</a:t>
            </a:r>
            <a:r>
              <a:rPr lang="fr-FR" sz="3000" b="1" i="1" dirty="0">
                <a:solidFill>
                  <a:srgbClr val="FF0000"/>
                </a:solidFill>
              </a:rPr>
              <a:t> 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 descr="page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07504" y="1360742"/>
            <a:ext cx="8893652" cy="5729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>
              <a:lnSpc>
                <a:spcPct val="80000"/>
              </a:lnSpc>
              <a:spcBef>
                <a:spcPct val="20000"/>
              </a:spcBef>
            </a:pPr>
            <a:endParaRPr lang="fr-FR" sz="100" b="1" dirty="0" smtClean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  <a:p>
            <a:pPr marL="342900" indent="-342900" algn="just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fr-FR" sz="3000" b="1" dirty="0" smtClean="0"/>
              <a:t>Position </a:t>
            </a:r>
            <a:r>
              <a:rPr lang="fr-FR" sz="3000" b="1" dirty="0"/>
              <a:t>CGA </a:t>
            </a:r>
            <a:r>
              <a:rPr lang="fr-FR" sz="3000" b="1" dirty="0" smtClean="0"/>
              <a:t>: intégrer totalité </a:t>
            </a:r>
            <a:r>
              <a:rPr lang="fr-FR" sz="3000" b="1" dirty="0"/>
              <a:t>des </a:t>
            </a:r>
            <a:r>
              <a:rPr lang="fr-FR" sz="3000" b="1" dirty="0" smtClean="0"/>
              <a:t>Assureurs et Réassureurs pour </a:t>
            </a:r>
            <a:r>
              <a:rPr lang="fr-FR" sz="3000" b="1" dirty="0"/>
              <a:t>l'adoption des normes </a:t>
            </a:r>
            <a:r>
              <a:rPr lang="fr-FR" sz="3000" b="1" dirty="0" smtClean="0"/>
              <a:t>IFRS,</a:t>
            </a:r>
          </a:p>
          <a:p>
            <a:pPr algn="just">
              <a:buClr>
                <a:srgbClr val="FF0000"/>
              </a:buClr>
            </a:pPr>
            <a:endParaRPr lang="fr-FR" sz="900" b="1" dirty="0" smtClean="0"/>
          </a:p>
          <a:p>
            <a:pPr marL="342900" indent="-342900" algn="just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fr-FR" sz="3000" b="1" dirty="0" smtClean="0"/>
              <a:t>Suivi</a:t>
            </a:r>
            <a:r>
              <a:rPr lang="fr-FR" sz="800" b="1" dirty="0" smtClean="0"/>
              <a:t> </a:t>
            </a:r>
            <a:r>
              <a:rPr lang="fr-FR" sz="3000" b="1" dirty="0" smtClean="0"/>
              <a:t>de l’état</a:t>
            </a:r>
            <a:r>
              <a:rPr lang="fr-FR" sz="400" b="1" dirty="0" smtClean="0"/>
              <a:t> </a:t>
            </a:r>
            <a:r>
              <a:rPr lang="fr-FR" sz="3000" b="1" dirty="0"/>
              <a:t>d’avancement</a:t>
            </a:r>
            <a:r>
              <a:rPr lang="fr-FR" sz="400" b="1" dirty="0"/>
              <a:t> </a:t>
            </a:r>
            <a:r>
              <a:rPr lang="fr-FR" sz="3000" b="1" dirty="0"/>
              <a:t>de l’adoption</a:t>
            </a:r>
            <a:r>
              <a:rPr lang="fr-FR" sz="400" b="1" dirty="0"/>
              <a:t> </a:t>
            </a:r>
            <a:r>
              <a:rPr lang="fr-FR" sz="3000" b="1" dirty="0" smtClean="0"/>
              <a:t>des</a:t>
            </a:r>
            <a:r>
              <a:rPr lang="fr-FR" sz="400" b="1" dirty="0" smtClean="0"/>
              <a:t> </a:t>
            </a:r>
            <a:r>
              <a:rPr lang="fr-FR" sz="3000" b="1" dirty="0"/>
              <a:t>normes </a:t>
            </a:r>
            <a:r>
              <a:rPr lang="fr-FR" sz="3000" b="1" dirty="0" smtClean="0"/>
              <a:t>:</a:t>
            </a:r>
          </a:p>
          <a:p>
            <a:pPr algn="just">
              <a:buClr>
                <a:srgbClr val="FF0000"/>
              </a:buClr>
            </a:pPr>
            <a:endParaRPr lang="fr-FR" sz="1000" b="1" dirty="0" smtClean="0"/>
          </a:p>
          <a:p>
            <a:pPr marL="800100" lvl="1" indent="-3429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r-FR" sz="3000" i="1" dirty="0" smtClean="0"/>
              <a:t>60% des </a:t>
            </a:r>
            <a:r>
              <a:rPr lang="fr-FR" sz="3000" i="1" dirty="0"/>
              <a:t>sociétés ont communiqué leurs plans d’action stratégique</a:t>
            </a:r>
            <a:r>
              <a:rPr lang="fr-FR" sz="3000" i="1" dirty="0" smtClean="0"/>
              <a:t>.</a:t>
            </a:r>
          </a:p>
          <a:p>
            <a:pPr marL="800100" lvl="1" indent="-34290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r-FR" sz="3000" i="1" dirty="0" smtClean="0"/>
              <a:t>21% des </a:t>
            </a:r>
            <a:r>
              <a:rPr lang="fr-FR" sz="3000" i="1" dirty="0"/>
              <a:t>sociétés ont communiqué leurs études </a:t>
            </a:r>
            <a:r>
              <a:rPr lang="fr-FR" sz="3000" i="1" dirty="0" smtClean="0"/>
              <a:t>d’impact</a:t>
            </a:r>
          </a:p>
          <a:p>
            <a:pPr lvl="1">
              <a:buClr>
                <a:srgbClr val="FF0000"/>
              </a:buClr>
            </a:pPr>
            <a:endParaRPr lang="fr-FR" sz="1050" b="1" i="1" dirty="0"/>
          </a:p>
          <a:p>
            <a:pPr marL="342900" indent="-342900" algn="just"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fr-FR" sz="3000" b="1" dirty="0" smtClean="0"/>
              <a:t>Appui </a:t>
            </a:r>
            <a:r>
              <a:rPr lang="fr-FR" sz="3000" b="1" dirty="0"/>
              <a:t>technique </a:t>
            </a:r>
            <a:r>
              <a:rPr lang="fr-FR" sz="3000" b="1" dirty="0" smtClean="0"/>
              <a:t>Banque Mondiale à compter d‘Avril 2021. </a:t>
            </a:r>
            <a:endParaRPr lang="fr-FR" sz="3000" b="1" dirty="0"/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endParaRPr lang="fr-FR" sz="3000" b="1" dirty="0" smtClean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  <a:p>
            <a:endParaRPr lang="fr-FR" sz="3000" b="1" dirty="0" smtClean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57200" y="714411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i="1" dirty="0">
                <a:solidFill>
                  <a:srgbClr val="FF0000"/>
                </a:solidFill>
              </a:rPr>
              <a:t>Etat des lieux</a:t>
            </a:r>
            <a:endParaRPr lang="fr-FR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page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54" y="-6056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5720" y="1071546"/>
            <a:ext cx="8501122" cy="6147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/>
            <a:endParaRPr lang="fr-FR" sz="1050" dirty="0">
              <a:solidFill>
                <a:schemeClr val="tx2">
                  <a:lumMod val="75000"/>
                </a:schemeClr>
              </a:solidFill>
            </a:endParaRPr>
          </a:p>
          <a:p>
            <a:pPr marL="0" lvl="1" algn="just"/>
            <a:endParaRPr lang="fr-FR" sz="700" b="1" u="sng" dirty="0" smtClean="0">
              <a:latin typeface="+mj-lt"/>
            </a:endParaRPr>
          </a:p>
          <a:p>
            <a:pPr marL="342900" lvl="1" indent="-342900" algn="just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fr-FR" sz="2800" b="1" dirty="0" smtClean="0">
                <a:latin typeface="+mj-lt"/>
              </a:rPr>
              <a:t>Période : </a:t>
            </a:r>
            <a:r>
              <a:rPr lang="fr-FR" sz="2800" dirty="0">
                <a:latin typeface="+mj-lt"/>
                <a:cs typeface="Times New Roman" pitchFamily="18" charset="0"/>
              </a:rPr>
              <a:t>18 mois </a:t>
            </a:r>
            <a:r>
              <a:rPr lang="fr-FR" sz="2800" b="1" i="1" dirty="0" smtClean="0">
                <a:latin typeface="+mj-lt"/>
                <a:cs typeface="Times New Roman" pitchFamily="18" charset="0"/>
              </a:rPr>
              <a:t>(Février 2022-Septembre </a:t>
            </a:r>
            <a:r>
              <a:rPr lang="fr-FR" sz="2800" b="1" i="1" dirty="0">
                <a:latin typeface="+mj-lt"/>
                <a:cs typeface="Times New Roman" pitchFamily="18" charset="0"/>
              </a:rPr>
              <a:t>2023)</a:t>
            </a:r>
          </a:p>
          <a:p>
            <a:pPr marL="171450" lvl="1" indent="-171450" algn="just">
              <a:buClr>
                <a:srgbClr val="FF0000"/>
              </a:buClr>
              <a:buFont typeface="Wingdings" panose="05000000000000000000" pitchFamily="2" charset="2"/>
              <a:buChar char="v"/>
            </a:pPr>
            <a:endParaRPr lang="fr-FR" sz="900" dirty="0" smtClean="0">
              <a:latin typeface="+mj-lt"/>
            </a:endParaRPr>
          </a:p>
          <a:p>
            <a:pPr marL="342900" lvl="1" indent="-342900" algn="just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fr-FR" sz="2800" b="1" dirty="0" smtClean="0">
                <a:latin typeface="+mj-lt"/>
              </a:rPr>
              <a:t>Périmètre :</a:t>
            </a:r>
            <a:r>
              <a:rPr lang="fr-FR" sz="2800" b="1" u="sng" dirty="0" smtClean="0">
                <a:latin typeface="+mj-lt"/>
              </a:rPr>
              <a:t> </a:t>
            </a:r>
          </a:p>
          <a:p>
            <a:pPr marL="800100" lvl="2" indent="-342900"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r-FR" sz="2800" dirty="0" smtClean="0">
                <a:latin typeface="+mj-lt"/>
                <a:cs typeface="Times New Roman" pitchFamily="18" charset="0"/>
              </a:rPr>
              <a:t>Benchmark expériences comparables : étude de référence des cadres réglementaires et opérationnels adoptés par les superviseurs prudentiels </a:t>
            </a:r>
            <a:r>
              <a:rPr lang="fr-FR" sz="2800" b="1" i="1" dirty="0" smtClean="0">
                <a:latin typeface="+mj-lt"/>
              </a:rPr>
              <a:t>(durée: 3 mois à compter du démarrage du projet)</a:t>
            </a:r>
            <a:endParaRPr lang="fr-FR" sz="2800" dirty="0">
              <a:latin typeface="+mj-lt"/>
            </a:endParaRPr>
          </a:p>
          <a:p>
            <a:pPr marL="800100" lvl="2" indent="-342900"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r-FR" sz="2800" dirty="0" smtClean="0">
                <a:latin typeface="+mj-lt"/>
                <a:cs typeface="Times New Roman" pitchFamily="18" charset="0"/>
              </a:rPr>
              <a:t>Feuille de route &amp; Plan d'action: Base benchmark &amp; réalité contexte tunisien </a:t>
            </a:r>
            <a:r>
              <a:rPr lang="fr-FR" sz="2800" b="1" i="1" dirty="0" smtClean="0">
                <a:latin typeface="+mj-lt"/>
              </a:rPr>
              <a:t>(durée : les 4 mois suivant la phase précédente )</a:t>
            </a:r>
          </a:p>
          <a:p>
            <a:pPr lvl="1" algn="just">
              <a:buFont typeface="Arial" pitchFamily="34" charset="0"/>
              <a:buChar char="•"/>
            </a:pPr>
            <a:endParaRPr lang="fr-FR" sz="28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endParaRPr lang="fr-FR" sz="2800" dirty="0" smtClean="0"/>
          </a:p>
          <a:p>
            <a:pPr lvl="0" indent="-457200" algn="just">
              <a:lnSpc>
                <a:spcPct val="80000"/>
              </a:lnSpc>
              <a:spcBef>
                <a:spcPct val="20000"/>
              </a:spcBef>
            </a:pPr>
            <a:endParaRPr lang="fr-FR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899592" y="698090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i="1" dirty="0">
                <a:solidFill>
                  <a:srgbClr val="FF0000"/>
                </a:solidFill>
              </a:rPr>
              <a:t>Assistance</a:t>
            </a:r>
            <a:r>
              <a:rPr lang="fr-FR" sz="2400" b="1" u="sng" dirty="0" smtClean="0">
                <a:solidFill>
                  <a:srgbClr val="FF0000"/>
                </a:solidFill>
              </a:rPr>
              <a:t> </a:t>
            </a:r>
            <a:r>
              <a:rPr lang="fr-FR" sz="3200" b="1" i="1" dirty="0" smtClean="0">
                <a:solidFill>
                  <a:srgbClr val="FF0000"/>
                </a:solidFill>
              </a:rPr>
              <a:t>Technique</a:t>
            </a:r>
            <a:endParaRPr lang="fr-FR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 descr="page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54" y="-6056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5720" y="1071546"/>
            <a:ext cx="8501122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endParaRPr lang="fr-FR" sz="1600" b="1" u="sng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lvl="1"/>
            <a:endParaRPr lang="fr-FR" sz="1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lvl="1" indent="-34290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fr-FR" sz="3200" b="1" dirty="0">
                <a:latin typeface="+mj-lt"/>
              </a:rPr>
              <a:t>Périmètre </a:t>
            </a:r>
            <a:r>
              <a:rPr lang="fr-FR" sz="3200" b="1" dirty="0" smtClean="0">
                <a:latin typeface="+mj-lt"/>
              </a:rPr>
              <a:t>(suite): </a:t>
            </a:r>
          </a:p>
          <a:p>
            <a:pPr marL="0" lvl="1"/>
            <a:endParaRPr lang="fr-FR" sz="1000" b="1" u="sng" dirty="0" smtClean="0">
              <a:latin typeface="+mj-lt"/>
            </a:endParaRPr>
          </a:p>
          <a:p>
            <a:pPr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r-FR" sz="3200" dirty="0" err="1" smtClean="0">
                <a:latin typeface="+mj-lt"/>
                <a:cs typeface="Times New Roman" pitchFamily="18" charset="0"/>
              </a:rPr>
              <a:t>Reporting</a:t>
            </a:r>
            <a:r>
              <a:rPr lang="fr-FR" sz="3200" dirty="0" smtClean="0">
                <a:latin typeface="+mj-lt"/>
                <a:cs typeface="Times New Roman" pitchFamily="18" charset="0"/>
              </a:rPr>
              <a:t> </a:t>
            </a:r>
            <a:r>
              <a:rPr lang="fr-FR" sz="3200" dirty="0">
                <a:latin typeface="+mj-lt"/>
                <a:cs typeface="Times New Roman" pitchFamily="18" charset="0"/>
              </a:rPr>
              <a:t>et analyse: Revue de la </a:t>
            </a:r>
            <a:r>
              <a:rPr lang="fr-FR" sz="3200" dirty="0" smtClean="0">
                <a:latin typeface="+mj-lt"/>
                <a:cs typeface="Times New Roman" pitchFamily="18" charset="0"/>
              </a:rPr>
              <a:t>1</a:t>
            </a:r>
            <a:r>
              <a:rPr lang="fr-FR" sz="3200" baseline="30000" dirty="0" smtClean="0">
                <a:latin typeface="+mj-lt"/>
                <a:cs typeface="Times New Roman" pitchFamily="18" charset="0"/>
              </a:rPr>
              <a:t>ère </a:t>
            </a:r>
            <a:r>
              <a:rPr lang="fr-FR" sz="3200" dirty="0">
                <a:latin typeface="+mj-lt"/>
                <a:cs typeface="Times New Roman" pitchFamily="18" charset="0"/>
              </a:rPr>
              <a:t>application </a:t>
            </a:r>
            <a:r>
              <a:rPr lang="fr-FR" sz="3200" dirty="0" smtClean="0">
                <a:latin typeface="+mj-lt"/>
                <a:cs typeface="Times New Roman" pitchFamily="18" charset="0"/>
              </a:rPr>
              <a:t>IFRS </a:t>
            </a:r>
            <a:r>
              <a:rPr lang="fr-FR" sz="3200" dirty="0">
                <a:latin typeface="+mj-lt"/>
                <a:cs typeface="Times New Roman" pitchFamily="18" charset="0"/>
              </a:rPr>
              <a:t>par les </a:t>
            </a:r>
            <a:r>
              <a:rPr lang="fr-FR" sz="3200" dirty="0" smtClean="0">
                <a:latin typeface="+mj-lt"/>
                <a:cs typeface="Times New Roman" pitchFamily="18" charset="0"/>
              </a:rPr>
              <a:t>Assureurs et </a:t>
            </a:r>
            <a:r>
              <a:rPr lang="fr-FR" sz="3200" dirty="0">
                <a:latin typeface="+mj-lt"/>
                <a:cs typeface="Times New Roman" pitchFamily="18" charset="0"/>
              </a:rPr>
              <a:t>examen des principales </a:t>
            </a:r>
            <a:r>
              <a:rPr lang="fr-FR" sz="3200" dirty="0" smtClean="0">
                <a:latin typeface="+mj-lt"/>
                <a:cs typeface="Times New Roman" pitchFamily="18" charset="0"/>
              </a:rPr>
              <a:t>difficultés </a:t>
            </a:r>
            <a:r>
              <a:rPr lang="fr-FR" sz="2800" b="1" i="1" dirty="0">
                <a:latin typeface="+mj-lt"/>
                <a:cs typeface="Times New Roman" pitchFamily="18" charset="0"/>
              </a:rPr>
              <a:t>(durée : 2 mois à compter de la fin de la phase </a:t>
            </a:r>
            <a:r>
              <a:rPr lang="fr-FR" sz="2800" b="1" i="1" dirty="0" smtClean="0">
                <a:latin typeface="+mj-lt"/>
                <a:cs typeface="Times New Roman" pitchFamily="18" charset="0"/>
              </a:rPr>
              <a:t>précédente)</a:t>
            </a:r>
          </a:p>
          <a:p>
            <a:pPr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r-FR" sz="3200" dirty="0" smtClean="0">
                <a:latin typeface="+mj-lt"/>
                <a:cs typeface="Times New Roman" pitchFamily="18" charset="0"/>
              </a:rPr>
              <a:t>Renforcement </a:t>
            </a:r>
            <a:r>
              <a:rPr lang="fr-FR" sz="3200" dirty="0">
                <a:latin typeface="+mj-lt"/>
                <a:cs typeface="Times New Roman" pitchFamily="18" charset="0"/>
              </a:rPr>
              <a:t>des </a:t>
            </a:r>
            <a:r>
              <a:rPr lang="fr-FR" sz="3200" dirty="0" smtClean="0">
                <a:latin typeface="+mj-lt"/>
                <a:cs typeface="Times New Roman" pitchFamily="18" charset="0"/>
              </a:rPr>
              <a:t>compétences</a:t>
            </a:r>
            <a:r>
              <a:rPr lang="fr-FR" sz="3200" dirty="0">
                <a:latin typeface="+mj-lt"/>
                <a:cs typeface="Times New Roman" pitchFamily="18" charset="0"/>
              </a:rPr>
              <a:t> </a:t>
            </a:r>
            <a:r>
              <a:rPr lang="fr-FR" sz="3200" dirty="0" smtClean="0">
                <a:latin typeface="+mj-lt"/>
                <a:cs typeface="Times New Roman" pitchFamily="18" charset="0"/>
              </a:rPr>
              <a:t>: Formation /aspects </a:t>
            </a:r>
            <a:r>
              <a:rPr lang="fr-FR" sz="3200" dirty="0">
                <a:latin typeface="+mj-lt"/>
                <a:cs typeface="Times New Roman" pitchFamily="18" charset="0"/>
              </a:rPr>
              <a:t>techniques des </a:t>
            </a:r>
            <a:r>
              <a:rPr lang="fr-FR" sz="3200" dirty="0" smtClean="0">
                <a:latin typeface="+mj-lt"/>
                <a:cs typeface="Times New Roman" pitchFamily="18" charset="0"/>
              </a:rPr>
              <a:t>IFRS </a:t>
            </a:r>
            <a:r>
              <a:rPr lang="fr-FR" sz="2800" b="1" i="1" dirty="0" smtClean="0">
                <a:latin typeface="+mj-lt"/>
                <a:cs typeface="Times New Roman" pitchFamily="18" charset="0"/>
              </a:rPr>
              <a:t>(</a:t>
            </a:r>
            <a:r>
              <a:rPr lang="fr-FR" sz="2800" b="1" i="1" dirty="0">
                <a:latin typeface="+mj-lt"/>
                <a:cs typeface="Times New Roman" pitchFamily="18" charset="0"/>
              </a:rPr>
              <a:t>durée : tout au long de la période de </a:t>
            </a:r>
            <a:r>
              <a:rPr lang="fr-FR" sz="2800" b="1" i="1" dirty="0" smtClean="0">
                <a:latin typeface="+mj-lt"/>
                <a:cs typeface="Times New Roman" pitchFamily="18" charset="0"/>
              </a:rPr>
              <a:t>l’Assistance Technique)</a:t>
            </a:r>
          </a:p>
          <a:p>
            <a:pPr lvl="2" indent="-4572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r-FR" sz="3200" dirty="0" smtClean="0">
                <a:latin typeface="+mj-lt"/>
                <a:cs typeface="Times New Roman" pitchFamily="18" charset="0"/>
              </a:rPr>
              <a:t>Communication.</a:t>
            </a:r>
          </a:p>
          <a:p>
            <a:pPr lvl="0"/>
            <a:endParaRPr lang="fr-FR" sz="3200" dirty="0" smtClean="0"/>
          </a:p>
          <a:p>
            <a:pPr lvl="0" indent="-457200">
              <a:lnSpc>
                <a:spcPct val="80000"/>
              </a:lnSpc>
              <a:spcBef>
                <a:spcPct val="20000"/>
              </a:spcBef>
            </a:pPr>
            <a:endParaRPr lang="fr-FR" sz="28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899592" y="698090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i="1" dirty="0">
                <a:solidFill>
                  <a:srgbClr val="FF0000"/>
                </a:solidFill>
              </a:rPr>
              <a:t>Assistance</a:t>
            </a:r>
            <a:r>
              <a:rPr lang="fr-FR" sz="2400" b="1" u="sng" dirty="0" smtClean="0">
                <a:solidFill>
                  <a:srgbClr val="FF0000"/>
                </a:solidFill>
              </a:rPr>
              <a:t> </a:t>
            </a:r>
            <a:r>
              <a:rPr lang="fr-FR" sz="3200" b="1" i="1" dirty="0" smtClean="0">
                <a:solidFill>
                  <a:srgbClr val="FF0000"/>
                </a:solidFill>
              </a:rPr>
              <a:t>Technique</a:t>
            </a:r>
            <a:endParaRPr lang="fr-FR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14667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</TotalTime>
  <Words>543</Words>
  <Application>Microsoft Office PowerPoint</Application>
  <PresentationFormat>Affichage à l'écran (4:3)</PresentationFormat>
  <Paragraphs>66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Thème Office</vt:lpstr>
      <vt:lpstr>Présentation PowerPoint</vt:lpstr>
      <vt:lpstr>Présentation PowerPoint</vt:lpstr>
      <vt:lpstr> 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HP</dc:creator>
  <cp:lastModifiedBy>VACHEZ Marie (SG DIRCOM)</cp:lastModifiedBy>
  <cp:revision>96</cp:revision>
  <cp:lastPrinted>2022-03-14T15:02:45Z</cp:lastPrinted>
  <dcterms:created xsi:type="dcterms:W3CDTF">2022-03-04T08:21:58Z</dcterms:created>
  <dcterms:modified xsi:type="dcterms:W3CDTF">2022-03-29T12:03:35Z</dcterms:modified>
</cp:coreProperties>
</file>