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256" r:id="rId5"/>
    <p:sldId id="265" r:id="rId6"/>
    <p:sldId id="258" r:id="rId7"/>
    <p:sldId id="259" r:id="rId8"/>
    <p:sldId id="264" r:id="rId9"/>
    <p:sldId id="260" r:id="rId10"/>
    <p:sldId id="261" r:id="rId11"/>
    <p:sldId id="262" r:id="rId12"/>
    <p:sldId id="267" r:id="rId13"/>
    <p:sldId id="269" r:id="rId14"/>
  </p:sldIdLst>
  <p:sldSz cx="9144000" cy="6858000" type="screen4x3"/>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29C"/>
    <a:srgbClr val="07A1E2"/>
    <a:srgbClr val="205AA7"/>
    <a:srgbClr val="8B0534"/>
    <a:srgbClr val="FDEADA"/>
    <a:srgbClr val="F3953F"/>
    <a:srgbClr val="F79646"/>
    <a:srgbClr val="FDDFC7"/>
    <a:srgbClr val="3E81DA"/>
    <a:srgbClr val="FCD5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73" autoAdjust="0"/>
  </p:normalViewPr>
  <p:slideViewPr>
    <p:cSldViewPr>
      <p:cViewPr>
        <p:scale>
          <a:sx n="70" d="100"/>
          <a:sy n="70" d="100"/>
        </p:scale>
        <p:origin x="1326" y="16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306FB5-A2B2-49C6-9AD1-55B6917CD944}" type="doc">
      <dgm:prSet loTypeId="urn:microsoft.com/office/officeart/2005/8/layout/cycle2" loCatId="cycle" qsTypeId="urn:microsoft.com/office/officeart/2005/8/quickstyle/simple2" qsCatId="simple" csTypeId="urn:microsoft.com/office/officeart/2005/8/colors/colorful4" csCatId="colorful" phldr="1"/>
      <dgm:spPr/>
      <dgm:t>
        <a:bodyPr/>
        <a:lstStyle/>
        <a:p>
          <a:endParaRPr lang="fr-FR"/>
        </a:p>
      </dgm:t>
    </dgm:pt>
    <dgm:pt modelId="{9DF4BBD3-25B6-419A-AB91-DE3ACD9C4242}">
      <dgm:prSet phldrT="[Texte]" phldr="1" custT="1"/>
      <dgm:spPr>
        <a:solidFill>
          <a:schemeClr val="accent2"/>
        </a:solidFill>
      </dgm:spPr>
      <dgm:t>
        <a:bodyPr/>
        <a:lstStyle/>
        <a:p>
          <a:endParaRPr lang="fr-FR" sz="2000" dirty="0"/>
        </a:p>
      </dgm:t>
    </dgm:pt>
    <dgm:pt modelId="{98CC9FE9-8325-4543-9BDF-A0D40F4BE211}" type="parTrans" cxnId="{7D1C661D-5452-4A24-A461-D1FDD661C07C}">
      <dgm:prSet/>
      <dgm:spPr/>
      <dgm:t>
        <a:bodyPr/>
        <a:lstStyle/>
        <a:p>
          <a:endParaRPr lang="fr-FR"/>
        </a:p>
      </dgm:t>
    </dgm:pt>
    <dgm:pt modelId="{51E61400-E8A1-4078-B0D1-05769AFE3FC2}" type="sibTrans" cxnId="{7D1C661D-5452-4A24-A461-D1FDD661C07C}">
      <dgm:prSet/>
      <dgm:spPr/>
      <dgm:t>
        <a:bodyPr/>
        <a:lstStyle/>
        <a:p>
          <a:endParaRPr lang="fr-FR"/>
        </a:p>
      </dgm:t>
    </dgm:pt>
    <dgm:pt modelId="{A16B7A32-C1AD-495A-A377-0B9A0A7FEC9F}">
      <dgm:prSet phldrT="[Texte]" phldr="1" custT="1"/>
      <dgm:spPr>
        <a:solidFill>
          <a:schemeClr val="accent3"/>
        </a:solidFill>
      </dgm:spPr>
      <dgm:t>
        <a:bodyPr/>
        <a:lstStyle/>
        <a:p>
          <a:endParaRPr lang="fr-FR" sz="2000" dirty="0"/>
        </a:p>
      </dgm:t>
    </dgm:pt>
    <dgm:pt modelId="{054EB8F3-687D-47C1-A8CA-AA8906B81A64}" type="parTrans" cxnId="{D39E6565-AB8E-4150-9AD1-F0C376D118EA}">
      <dgm:prSet/>
      <dgm:spPr/>
      <dgm:t>
        <a:bodyPr/>
        <a:lstStyle/>
        <a:p>
          <a:endParaRPr lang="fr-FR"/>
        </a:p>
      </dgm:t>
    </dgm:pt>
    <dgm:pt modelId="{D093C8A5-C38E-46B0-A43A-6E4799DBF5B8}" type="sibTrans" cxnId="{D39E6565-AB8E-4150-9AD1-F0C376D118EA}">
      <dgm:prSet/>
      <dgm:spPr/>
      <dgm:t>
        <a:bodyPr/>
        <a:lstStyle/>
        <a:p>
          <a:endParaRPr lang="fr-FR"/>
        </a:p>
      </dgm:t>
    </dgm:pt>
    <dgm:pt modelId="{2580DAD5-E4B5-4293-AB07-A4C506041096}">
      <dgm:prSet phldrT="[Texte]" phldr="1" custT="1"/>
      <dgm:spPr>
        <a:solidFill>
          <a:schemeClr val="accent5"/>
        </a:solidFill>
      </dgm:spPr>
      <dgm:t>
        <a:bodyPr/>
        <a:lstStyle/>
        <a:p>
          <a:endParaRPr lang="fr-FR" sz="2000" dirty="0"/>
        </a:p>
      </dgm:t>
    </dgm:pt>
    <dgm:pt modelId="{3872E00E-B2E4-4A20-9A82-F208316DB251}" type="parTrans" cxnId="{75528107-9022-476D-AE40-85E56DB393F3}">
      <dgm:prSet/>
      <dgm:spPr/>
      <dgm:t>
        <a:bodyPr/>
        <a:lstStyle/>
        <a:p>
          <a:endParaRPr lang="fr-FR"/>
        </a:p>
      </dgm:t>
    </dgm:pt>
    <dgm:pt modelId="{8828E4FD-4B51-4892-8A21-08016202413A}" type="sibTrans" cxnId="{75528107-9022-476D-AE40-85E56DB393F3}">
      <dgm:prSet/>
      <dgm:spPr/>
      <dgm:t>
        <a:bodyPr/>
        <a:lstStyle/>
        <a:p>
          <a:endParaRPr lang="fr-FR"/>
        </a:p>
      </dgm:t>
    </dgm:pt>
    <dgm:pt modelId="{8DF2A84E-9439-4676-B13B-880F92495483}">
      <dgm:prSet phldrT="[Texte]" phldr="1" custT="1"/>
      <dgm:spPr/>
      <dgm:t>
        <a:bodyPr/>
        <a:lstStyle/>
        <a:p>
          <a:endParaRPr lang="fr-FR" sz="2000" dirty="0"/>
        </a:p>
      </dgm:t>
    </dgm:pt>
    <dgm:pt modelId="{7051D416-35AC-401B-833F-A4F8C8DD6EA9}" type="parTrans" cxnId="{49A60ED3-5978-4CAC-A39A-F10C23E6AFF3}">
      <dgm:prSet/>
      <dgm:spPr/>
      <dgm:t>
        <a:bodyPr/>
        <a:lstStyle/>
        <a:p>
          <a:endParaRPr lang="fr-FR"/>
        </a:p>
      </dgm:t>
    </dgm:pt>
    <dgm:pt modelId="{C8218148-B48A-4CD5-B315-EB4E2CA794B6}" type="sibTrans" cxnId="{49A60ED3-5978-4CAC-A39A-F10C23E6AFF3}">
      <dgm:prSet/>
      <dgm:spPr/>
      <dgm:t>
        <a:bodyPr/>
        <a:lstStyle/>
        <a:p>
          <a:endParaRPr lang="fr-FR"/>
        </a:p>
      </dgm:t>
    </dgm:pt>
    <dgm:pt modelId="{435C8848-87CA-47E9-A5F7-99C1EC16E483}">
      <dgm:prSet phldrT="[Texte]" phldr="1" custT="1"/>
      <dgm:spPr>
        <a:solidFill>
          <a:srgbClr val="00B0F0"/>
        </a:solidFill>
      </dgm:spPr>
      <dgm:t>
        <a:bodyPr/>
        <a:lstStyle/>
        <a:p>
          <a:endParaRPr lang="fr-FR" sz="2000" dirty="0"/>
        </a:p>
      </dgm:t>
    </dgm:pt>
    <dgm:pt modelId="{A4708D6C-7804-40ED-AC27-D9D8D2A4430F}" type="parTrans" cxnId="{D75495CB-BD7C-4D1C-A798-9A39418CE5D5}">
      <dgm:prSet/>
      <dgm:spPr/>
      <dgm:t>
        <a:bodyPr/>
        <a:lstStyle/>
        <a:p>
          <a:endParaRPr lang="fr-FR"/>
        </a:p>
      </dgm:t>
    </dgm:pt>
    <dgm:pt modelId="{897A74CA-12E4-4886-9909-D0C39E0E9701}" type="sibTrans" cxnId="{D75495CB-BD7C-4D1C-A798-9A39418CE5D5}">
      <dgm:prSet/>
      <dgm:spPr>
        <a:solidFill>
          <a:srgbClr val="00B0F0"/>
        </a:solidFill>
      </dgm:spPr>
      <dgm:t>
        <a:bodyPr/>
        <a:lstStyle/>
        <a:p>
          <a:endParaRPr lang="fr-FR"/>
        </a:p>
      </dgm:t>
    </dgm:pt>
    <dgm:pt modelId="{2549E5CF-6BE3-4B25-97C4-0F3526604FDD}" type="pres">
      <dgm:prSet presAssocID="{87306FB5-A2B2-49C6-9AD1-55B6917CD944}" presName="cycle" presStyleCnt="0">
        <dgm:presLayoutVars>
          <dgm:dir/>
          <dgm:resizeHandles val="exact"/>
        </dgm:presLayoutVars>
      </dgm:prSet>
      <dgm:spPr/>
      <dgm:t>
        <a:bodyPr/>
        <a:lstStyle/>
        <a:p>
          <a:endParaRPr lang="fr-FR"/>
        </a:p>
      </dgm:t>
    </dgm:pt>
    <dgm:pt modelId="{12C7F52A-8E56-4217-BBC6-06CF6074755F}" type="pres">
      <dgm:prSet presAssocID="{9DF4BBD3-25B6-419A-AB91-DE3ACD9C4242}" presName="node" presStyleLbl="node1" presStyleIdx="0" presStyleCnt="5">
        <dgm:presLayoutVars>
          <dgm:bulletEnabled val="1"/>
        </dgm:presLayoutVars>
      </dgm:prSet>
      <dgm:spPr/>
      <dgm:t>
        <a:bodyPr/>
        <a:lstStyle/>
        <a:p>
          <a:endParaRPr lang="fr-FR"/>
        </a:p>
      </dgm:t>
    </dgm:pt>
    <dgm:pt modelId="{FB2D05D1-EBAC-45C1-9BC3-97903D6597E1}" type="pres">
      <dgm:prSet presAssocID="{51E61400-E8A1-4078-B0D1-05769AFE3FC2}" presName="sibTrans" presStyleLbl="sibTrans2D1" presStyleIdx="0" presStyleCnt="5"/>
      <dgm:spPr/>
      <dgm:t>
        <a:bodyPr/>
        <a:lstStyle/>
        <a:p>
          <a:endParaRPr lang="fr-FR"/>
        </a:p>
      </dgm:t>
    </dgm:pt>
    <dgm:pt modelId="{845E2A29-6F89-486D-8E56-8819FCE66F58}" type="pres">
      <dgm:prSet presAssocID="{51E61400-E8A1-4078-B0D1-05769AFE3FC2}" presName="connectorText" presStyleLbl="sibTrans2D1" presStyleIdx="0" presStyleCnt="5"/>
      <dgm:spPr/>
      <dgm:t>
        <a:bodyPr/>
        <a:lstStyle/>
        <a:p>
          <a:endParaRPr lang="fr-FR"/>
        </a:p>
      </dgm:t>
    </dgm:pt>
    <dgm:pt modelId="{DDDB76BB-D706-4697-96A1-8345580A3E0E}" type="pres">
      <dgm:prSet presAssocID="{A16B7A32-C1AD-495A-A377-0B9A0A7FEC9F}" presName="node" presStyleLbl="node1" presStyleIdx="1" presStyleCnt="5">
        <dgm:presLayoutVars>
          <dgm:bulletEnabled val="1"/>
        </dgm:presLayoutVars>
      </dgm:prSet>
      <dgm:spPr/>
      <dgm:t>
        <a:bodyPr/>
        <a:lstStyle/>
        <a:p>
          <a:endParaRPr lang="fr-FR"/>
        </a:p>
      </dgm:t>
    </dgm:pt>
    <dgm:pt modelId="{1023D39A-31F1-4A83-8AD8-96C1812B5FDF}" type="pres">
      <dgm:prSet presAssocID="{D093C8A5-C38E-46B0-A43A-6E4799DBF5B8}" presName="sibTrans" presStyleLbl="sibTrans2D1" presStyleIdx="1" presStyleCnt="5"/>
      <dgm:spPr/>
      <dgm:t>
        <a:bodyPr/>
        <a:lstStyle/>
        <a:p>
          <a:endParaRPr lang="fr-FR"/>
        </a:p>
      </dgm:t>
    </dgm:pt>
    <dgm:pt modelId="{6A16FD32-ED4C-4555-95E6-E17D53BD0E60}" type="pres">
      <dgm:prSet presAssocID="{D093C8A5-C38E-46B0-A43A-6E4799DBF5B8}" presName="connectorText" presStyleLbl="sibTrans2D1" presStyleIdx="1" presStyleCnt="5"/>
      <dgm:spPr/>
      <dgm:t>
        <a:bodyPr/>
        <a:lstStyle/>
        <a:p>
          <a:endParaRPr lang="fr-FR"/>
        </a:p>
      </dgm:t>
    </dgm:pt>
    <dgm:pt modelId="{6F524604-84AD-4D96-A7EE-EFC46B76EE8D}" type="pres">
      <dgm:prSet presAssocID="{2580DAD5-E4B5-4293-AB07-A4C506041096}" presName="node" presStyleLbl="node1" presStyleIdx="2" presStyleCnt="5">
        <dgm:presLayoutVars>
          <dgm:bulletEnabled val="1"/>
        </dgm:presLayoutVars>
      </dgm:prSet>
      <dgm:spPr/>
      <dgm:t>
        <a:bodyPr/>
        <a:lstStyle/>
        <a:p>
          <a:endParaRPr lang="fr-FR"/>
        </a:p>
      </dgm:t>
    </dgm:pt>
    <dgm:pt modelId="{EBD0885B-17D0-430C-A851-26B86F60960F}" type="pres">
      <dgm:prSet presAssocID="{8828E4FD-4B51-4892-8A21-08016202413A}" presName="sibTrans" presStyleLbl="sibTrans2D1" presStyleIdx="2" presStyleCnt="5"/>
      <dgm:spPr/>
      <dgm:t>
        <a:bodyPr/>
        <a:lstStyle/>
        <a:p>
          <a:endParaRPr lang="fr-FR"/>
        </a:p>
      </dgm:t>
    </dgm:pt>
    <dgm:pt modelId="{92DCAC41-0ABC-4ED1-88F9-CEBAA95A0C0F}" type="pres">
      <dgm:prSet presAssocID="{8828E4FD-4B51-4892-8A21-08016202413A}" presName="connectorText" presStyleLbl="sibTrans2D1" presStyleIdx="2" presStyleCnt="5"/>
      <dgm:spPr/>
      <dgm:t>
        <a:bodyPr/>
        <a:lstStyle/>
        <a:p>
          <a:endParaRPr lang="fr-FR"/>
        </a:p>
      </dgm:t>
    </dgm:pt>
    <dgm:pt modelId="{7460B5D4-3A36-4CF5-86DB-C1955EA6D52B}" type="pres">
      <dgm:prSet presAssocID="{8DF2A84E-9439-4676-B13B-880F92495483}" presName="node" presStyleLbl="node1" presStyleIdx="3" presStyleCnt="5">
        <dgm:presLayoutVars>
          <dgm:bulletEnabled val="1"/>
        </dgm:presLayoutVars>
      </dgm:prSet>
      <dgm:spPr/>
      <dgm:t>
        <a:bodyPr/>
        <a:lstStyle/>
        <a:p>
          <a:endParaRPr lang="fr-FR"/>
        </a:p>
      </dgm:t>
    </dgm:pt>
    <dgm:pt modelId="{16D4F65C-FD7E-454B-A435-01046A163639}" type="pres">
      <dgm:prSet presAssocID="{C8218148-B48A-4CD5-B315-EB4E2CA794B6}" presName="sibTrans" presStyleLbl="sibTrans2D1" presStyleIdx="3" presStyleCnt="5"/>
      <dgm:spPr/>
      <dgm:t>
        <a:bodyPr/>
        <a:lstStyle/>
        <a:p>
          <a:endParaRPr lang="fr-FR"/>
        </a:p>
      </dgm:t>
    </dgm:pt>
    <dgm:pt modelId="{E2292487-6927-48A3-9F9D-64DDE27F4EDD}" type="pres">
      <dgm:prSet presAssocID="{C8218148-B48A-4CD5-B315-EB4E2CA794B6}" presName="connectorText" presStyleLbl="sibTrans2D1" presStyleIdx="3" presStyleCnt="5"/>
      <dgm:spPr/>
      <dgm:t>
        <a:bodyPr/>
        <a:lstStyle/>
        <a:p>
          <a:endParaRPr lang="fr-FR"/>
        </a:p>
      </dgm:t>
    </dgm:pt>
    <dgm:pt modelId="{382240D4-C898-4910-84A6-839B8A331502}" type="pres">
      <dgm:prSet presAssocID="{435C8848-87CA-47E9-A5F7-99C1EC16E483}" presName="node" presStyleLbl="node1" presStyleIdx="4" presStyleCnt="5">
        <dgm:presLayoutVars>
          <dgm:bulletEnabled val="1"/>
        </dgm:presLayoutVars>
      </dgm:prSet>
      <dgm:spPr/>
      <dgm:t>
        <a:bodyPr/>
        <a:lstStyle/>
        <a:p>
          <a:endParaRPr lang="fr-FR"/>
        </a:p>
      </dgm:t>
    </dgm:pt>
    <dgm:pt modelId="{468A1386-0908-4400-80C2-60E7E204102D}" type="pres">
      <dgm:prSet presAssocID="{897A74CA-12E4-4886-9909-D0C39E0E9701}" presName="sibTrans" presStyleLbl="sibTrans2D1" presStyleIdx="4" presStyleCnt="5"/>
      <dgm:spPr/>
      <dgm:t>
        <a:bodyPr/>
        <a:lstStyle/>
        <a:p>
          <a:endParaRPr lang="fr-FR"/>
        </a:p>
      </dgm:t>
    </dgm:pt>
    <dgm:pt modelId="{3A775353-482E-4CE9-B20D-AA3100346260}" type="pres">
      <dgm:prSet presAssocID="{897A74CA-12E4-4886-9909-D0C39E0E9701}" presName="connectorText" presStyleLbl="sibTrans2D1" presStyleIdx="4" presStyleCnt="5"/>
      <dgm:spPr/>
      <dgm:t>
        <a:bodyPr/>
        <a:lstStyle/>
        <a:p>
          <a:endParaRPr lang="fr-FR"/>
        </a:p>
      </dgm:t>
    </dgm:pt>
  </dgm:ptLst>
  <dgm:cxnLst>
    <dgm:cxn modelId="{75528107-9022-476D-AE40-85E56DB393F3}" srcId="{87306FB5-A2B2-49C6-9AD1-55B6917CD944}" destId="{2580DAD5-E4B5-4293-AB07-A4C506041096}" srcOrd="2" destOrd="0" parTransId="{3872E00E-B2E4-4A20-9A82-F208316DB251}" sibTransId="{8828E4FD-4B51-4892-8A21-08016202413A}"/>
    <dgm:cxn modelId="{C4D7B048-BB71-4921-B939-DCA1F97BFDE0}" type="presOf" srcId="{A16B7A32-C1AD-495A-A377-0B9A0A7FEC9F}" destId="{DDDB76BB-D706-4697-96A1-8345580A3E0E}" srcOrd="0" destOrd="0" presId="urn:microsoft.com/office/officeart/2005/8/layout/cycle2"/>
    <dgm:cxn modelId="{F51860A6-8982-48AF-96C9-409F1A2BBE1D}" type="presOf" srcId="{51E61400-E8A1-4078-B0D1-05769AFE3FC2}" destId="{845E2A29-6F89-486D-8E56-8819FCE66F58}" srcOrd="1" destOrd="0" presId="urn:microsoft.com/office/officeart/2005/8/layout/cycle2"/>
    <dgm:cxn modelId="{60F5F165-1165-4592-8A79-674BBE2B70E5}" type="presOf" srcId="{87306FB5-A2B2-49C6-9AD1-55B6917CD944}" destId="{2549E5CF-6BE3-4B25-97C4-0F3526604FDD}" srcOrd="0" destOrd="0" presId="urn:microsoft.com/office/officeart/2005/8/layout/cycle2"/>
    <dgm:cxn modelId="{1518605F-1242-42B5-9396-E69156EC186B}" type="presOf" srcId="{C8218148-B48A-4CD5-B315-EB4E2CA794B6}" destId="{E2292487-6927-48A3-9F9D-64DDE27F4EDD}" srcOrd="1" destOrd="0" presId="urn:microsoft.com/office/officeart/2005/8/layout/cycle2"/>
    <dgm:cxn modelId="{D39E6565-AB8E-4150-9AD1-F0C376D118EA}" srcId="{87306FB5-A2B2-49C6-9AD1-55B6917CD944}" destId="{A16B7A32-C1AD-495A-A377-0B9A0A7FEC9F}" srcOrd="1" destOrd="0" parTransId="{054EB8F3-687D-47C1-A8CA-AA8906B81A64}" sibTransId="{D093C8A5-C38E-46B0-A43A-6E4799DBF5B8}"/>
    <dgm:cxn modelId="{49A60ED3-5978-4CAC-A39A-F10C23E6AFF3}" srcId="{87306FB5-A2B2-49C6-9AD1-55B6917CD944}" destId="{8DF2A84E-9439-4676-B13B-880F92495483}" srcOrd="3" destOrd="0" parTransId="{7051D416-35AC-401B-833F-A4F8C8DD6EA9}" sibTransId="{C8218148-B48A-4CD5-B315-EB4E2CA794B6}"/>
    <dgm:cxn modelId="{F09F3D24-1948-4AC1-A18C-EFF985ECD62E}" type="presOf" srcId="{9DF4BBD3-25B6-419A-AB91-DE3ACD9C4242}" destId="{12C7F52A-8E56-4217-BBC6-06CF6074755F}" srcOrd="0" destOrd="0" presId="urn:microsoft.com/office/officeart/2005/8/layout/cycle2"/>
    <dgm:cxn modelId="{F603A5E7-6B12-4C2E-B642-7E0D841F5EE0}" type="presOf" srcId="{8828E4FD-4B51-4892-8A21-08016202413A}" destId="{EBD0885B-17D0-430C-A851-26B86F60960F}" srcOrd="0" destOrd="0" presId="urn:microsoft.com/office/officeart/2005/8/layout/cycle2"/>
    <dgm:cxn modelId="{A97F1F63-6270-4C4C-B3C6-81CAD8B0236C}" type="presOf" srcId="{897A74CA-12E4-4886-9909-D0C39E0E9701}" destId="{468A1386-0908-4400-80C2-60E7E204102D}" srcOrd="0" destOrd="0" presId="urn:microsoft.com/office/officeart/2005/8/layout/cycle2"/>
    <dgm:cxn modelId="{E0EE0D67-7606-4AC5-A047-F9AC9B3D8910}" type="presOf" srcId="{897A74CA-12E4-4886-9909-D0C39E0E9701}" destId="{3A775353-482E-4CE9-B20D-AA3100346260}" srcOrd="1" destOrd="0" presId="urn:microsoft.com/office/officeart/2005/8/layout/cycle2"/>
    <dgm:cxn modelId="{7D1C661D-5452-4A24-A461-D1FDD661C07C}" srcId="{87306FB5-A2B2-49C6-9AD1-55B6917CD944}" destId="{9DF4BBD3-25B6-419A-AB91-DE3ACD9C4242}" srcOrd="0" destOrd="0" parTransId="{98CC9FE9-8325-4543-9BDF-A0D40F4BE211}" sibTransId="{51E61400-E8A1-4078-B0D1-05769AFE3FC2}"/>
    <dgm:cxn modelId="{6109A5B7-98DF-4CC6-9DE4-7AED1121F5E3}" type="presOf" srcId="{8DF2A84E-9439-4676-B13B-880F92495483}" destId="{7460B5D4-3A36-4CF5-86DB-C1955EA6D52B}" srcOrd="0" destOrd="0" presId="urn:microsoft.com/office/officeart/2005/8/layout/cycle2"/>
    <dgm:cxn modelId="{890F7F6A-DD89-49A1-B4B7-C70F6D786396}" type="presOf" srcId="{C8218148-B48A-4CD5-B315-EB4E2CA794B6}" destId="{16D4F65C-FD7E-454B-A435-01046A163639}" srcOrd="0" destOrd="0" presId="urn:microsoft.com/office/officeart/2005/8/layout/cycle2"/>
    <dgm:cxn modelId="{F248C62D-08D6-4448-AAF4-6B4C1A9C5AC9}" type="presOf" srcId="{D093C8A5-C38E-46B0-A43A-6E4799DBF5B8}" destId="{6A16FD32-ED4C-4555-95E6-E17D53BD0E60}" srcOrd="1" destOrd="0" presId="urn:microsoft.com/office/officeart/2005/8/layout/cycle2"/>
    <dgm:cxn modelId="{BC18C66A-A949-4BFE-820B-0EB9A79E441D}" type="presOf" srcId="{2580DAD5-E4B5-4293-AB07-A4C506041096}" destId="{6F524604-84AD-4D96-A7EE-EFC46B76EE8D}" srcOrd="0" destOrd="0" presId="urn:microsoft.com/office/officeart/2005/8/layout/cycle2"/>
    <dgm:cxn modelId="{D75495CB-BD7C-4D1C-A798-9A39418CE5D5}" srcId="{87306FB5-A2B2-49C6-9AD1-55B6917CD944}" destId="{435C8848-87CA-47E9-A5F7-99C1EC16E483}" srcOrd="4" destOrd="0" parTransId="{A4708D6C-7804-40ED-AC27-D9D8D2A4430F}" sibTransId="{897A74CA-12E4-4886-9909-D0C39E0E9701}"/>
    <dgm:cxn modelId="{09BB5B8E-44F9-4371-B997-1035CB4889D0}" type="presOf" srcId="{51E61400-E8A1-4078-B0D1-05769AFE3FC2}" destId="{FB2D05D1-EBAC-45C1-9BC3-97903D6597E1}" srcOrd="0" destOrd="0" presId="urn:microsoft.com/office/officeart/2005/8/layout/cycle2"/>
    <dgm:cxn modelId="{16C77CDD-D800-4138-88E0-89EC026BCB48}" type="presOf" srcId="{435C8848-87CA-47E9-A5F7-99C1EC16E483}" destId="{382240D4-C898-4910-84A6-839B8A331502}" srcOrd="0" destOrd="0" presId="urn:microsoft.com/office/officeart/2005/8/layout/cycle2"/>
    <dgm:cxn modelId="{82AA26D8-D355-4DF9-B9D7-60DF4FCC3725}" type="presOf" srcId="{8828E4FD-4B51-4892-8A21-08016202413A}" destId="{92DCAC41-0ABC-4ED1-88F9-CEBAA95A0C0F}" srcOrd="1" destOrd="0" presId="urn:microsoft.com/office/officeart/2005/8/layout/cycle2"/>
    <dgm:cxn modelId="{254BB73C-EB7B-4BC1-BB35-CDF9F81E1876}" type="presOf" srcId="{D093C8A5-C38E-46B0-A43A-6E4799DBF5B8}" destId="{1023D39A-31F1-4A83-8AD8-96C1812B5FDF}" srcOrd="0" destOrd="0" presId="urn:microsoft.com/office/officeart/2005/8/layout/cycle2"/>
    <dgm:cxn modelId="{8BC63270-C73D-4A33-AFA5-BE8D3EB1EA0E}" type="presParOf" srcId="{2549E5CF-6BE3-4B25-97C4-0F3526604FDD}" destId="{12C7F52A-8E56-4217-BBC6-06CF6074755F}" srcOrd="0" destOrd="0" presId="urn:microsoft.com/office/officeart/2005/8/layout/cycle2"/>
    <dgm:cxn modelId="{BF2D279C-461A-451C-9A32-658A66DD2C50}" type="presParOf" srcId="{2549E5CF-6BE3-4B25-97C4-0F3526604FDD}" destId="{FB2D05D1-EBAC-45C1-9BC3-97903D6597E1}" srcOrd="1" destOrd="0" presId="urn:microsoft.com/office/officeart/2005/8/layout/cycle2"/>
    <dgm:cxn modelId="{3CE18539-5CC8-4257-8E78-19AD97263672}" type="presParOf" srcId="{FB2D05D1-EBAC-45C1-9BC3-97903D6597E1}" destId="{845E2A29-6F89-486D-8E56-8819FCE66F58}" srcOrd="0" destOrd="0" presId="urn:microsoft.com/office/officeart/2005/8/layout/cycle2"/>
    <dgm:cxn modelId="{D0B63C1B-39D1-4D7A-B891-1CA359F4C91E}" type="presParOf" srcId="{2549E5CF-6BE3-4B25-97C4-0F3526604FDD}" destId="{DDDB76BB-D706-4697-96A1-8345580A3E0E}" srcOrd="2" destOrd="0" presId="urn:microsoft.com/office/officeart/2005/8/layout/cycle2"/>
    <dgm:cxn modelId="{17BCC936-E22A-45D3-AC30-1EFFCCAEA7F8}" type="presParOf" srcId="{2549E5CF-6BE3-4B25-97C4-0F3526604FDD}" destId="{1023D39A-31F1-4A83-8AD8-96C1812B5FDF}" srcOrd="3" destOrd="0" presId="urn:microsoft.com/office/officeart/2005/8/layout/cycle2"/>
    <dgm:cxn modelId="{34221E88-4227-463A-98C2-586B2BC9CB3D}" type="presParOf" srcId="{1023D39A-31F1-4A83-8AD8-96C1812B5FDF}" destId="{6A16FD32-ED4C-4555-95E6-E17D53BD0E60}" srcOrd="0" destOrd="0" presId="urn:microsoft.com/office/officeart/2005/8/layout/cycle2"/>
    <dgm:cxn modelId="{C18D64E6-3E41-44D2-85B1-E52BBEC2D7C4}" type="presParOf" srcId="{2549E5CF-6BE3-4B25-97C4-0F3526604FDD}" destId="{6F524604-84AD-4D96-A7EE-EFC46B76EE8D}" srcOrd="4" destOrd="0" presId="urn:microsoft.com/office/officeart/2005/8/layout/cycle2"/>
    <dgm:cxn modelId="{6B88546D-6A28-4EEE-BB7E-7FD5BA48422E}" type="presParOf" srcId="{2549E5CF-6BE3-4B25-97C4-0F3526604FDD}" destId="{EBD0885B-17D0-430C-A851-26B86F60960F}" srcOrd="5" destOrd="0" presId="urn:microsoft.com/office/officeart/2005/8/layout/cycle2"/>
    <dgm:cxn modelId="{86F83175-5EE2-4752-9E67-384F69C63F86}" type="presParOf" srcId="{EBD0885B-17D0-430C-A851-26B86F60960F}" destId="{92DCAC41-0ABC-4ED1-88F9-CEBAA95A0C0F}" srcOrd="0" destOrd="0" presId="urn:microsoft.com/office/officeart/2005/8/layout/cycle2"/>
    <dgm:cxn modelId="{772ACCC5-13E4-4D65-9B65-83CC4E32401A}" type="presParOf" srcId="{2549E5CF-6BE3-4B25-97C4-0F3526604FDD}" destId="{7460B5D4-3A36-4CF5-86DB-C1955EA6D52B}" srcOrd="6" destOrd="0" presId="urn:microsoft.com/office/officeart/2005/8/layout/cycle2"/>
    <dgm:cxn modelId="{17DBCD57-9E67-4A4C-A82B-BF530013E358}" type="presParOf" srcId="{2549E5CF-6BE3-4B25-97C4-0F3526604FDD}" destId="{16D4F65C-FD7E-454B-A435-01046A163639}" srcOrd="7" destOrd="0" presId="urn:microsoft.com/office/officeart/2005/8/layout/cycle2"/>
    <dgm:cxn modelId="{90CC98A4-C981-49CF-A7E3-649E896D6F02}" type="presParOf" srcId="{16D4F65C-FD7E-454B-A435-01046A163639}" destId="{E2292487-6927-48A3-9F9D-64DDE27F4EDD}" srcOrd="0" destOrd="0" presId="urn:microsoft.com/office/officeart/2005/8/layout/cycle2"/>
    <dgm:cxn modelId="{1528C34C-882D-4600-B27D-7000CA8C2852}" type="presParOf" srcId="{2549E5CF-6BE3-4B25-97C4-0F3526604FDD}" destId="{382240D4-C898-4910-84A6-839B8A331502}" srcOrd="8" destOrd="0" presId="urn:microsoft.com/office/officeart/2005/8/layout/cycle2"/>
    <dgm:cxn modelId="{1E80D24A-4E06-43D1-B571-4C1E6F653484}" type="presParOf" srcId="{2549E5CF-6BE3-4B25-97C4-0F3526604FDD}" destId="{468A1386-0908-4400-80C2-60E7E204102D}" srcOrd="9" destOrd="0" presId="urn:microsoft.com/office/officeart/2005/8/layout/cycle2"/>
    <dgm:cxn modelId="{9DD7D189-7463-4A50-8A2C-A97413661D45}" type="presParOf" srcId="{468A1386-0908-4400-80C2-60E7E204102D}" destId="{3A775353-482E-4CE9-B20D-AA3100346260}"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7F52A-8E56-4217-BBC6-06CF6074755F}">
      <dsp:nvSpPr>
        <dsp:cNvPr id="0" name=""/>
        <dsp:cNvSpPr/>
      </dsp:nvSpPr>
      <dsp:spPr>
        <a:xfrm>
          <a:off x="2434828" y="401"/>
          <a:ext cx="1226343" cy="1226343"/>
        </a:xfrm>
        <a:prstGeom prst="ellipse">
          <a:avLst/>
        </a:prstGeom>
        <a:solidFill>
          <a:schemeClr val="accent2"/>
        </a:solidFill>
        <a:ln w="63500" cap="flat" cmpd="sng" algn="ctr">
          <a:solidFill>
            <a:schemeClr val="lt1">
              <a:hueOff val="0"/>
              <a:satOff val="0"/>
              <a:lumOff val="0"/>
              <a:alphaOff val="0"/>
            </a:schemeClr>
          </a:solidFill>
          <a:prstDash val="solid"/>
        </a:ln>
        <a:effectLst>
          <a:outerShdw blurRad="95000" rotWithShape="0">
            <a:srgbClr val="000000">
              <a:alpha val="50000"/>
            </a:srgbClr>
          </a:outerShdw>
          <a:softEdge rad="12700"/>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fr-FR" sz="2000" kern="1200" dirty="0"/>
        </a:p>
      </dsp:txBody>
      <dsp:txXfrm>
        <a:off x="2614422" y="179995"/>
        <a:ext cx="867155" cy="867155"/>
      </dsp:txXfrm>
    </dsp:sp>
    <dsp:sp modelId="{FB2D05D1-EBAC-45C1-9BC3-97903D6597E1}">
      <dsp:nvSpPr>
        <dsp:cNvPr id="0" name=""/>
        <dsp:cNvSpPr/>
      </dsp:nvSpPr>
      <dsp:spPr>
        <a:xfrm rot="2160000">
          <a:off x="3622675" y="942976"/>
          <a:ext cx="327092" cy="413891"/>
        </a:xfrm>
        <a:prstGeom prst="rightArrow">
          <a:avLst>
            <a:gd name="adj1" fmla="val 60000"/>
            <a:gd name="adj2" fmla="val 50000"/>
          </a:avLst>
        </a:prstGeom>
        <a:solidFill>
          <a:schemeClr val="accent4">
            <a:hueOff val="0"/>
            <a:satOff val="0"/>
            <a:lumOff val="0"/>
            <a:alphaOff val="0"/>
          </a:schemeClr>
        </a:solidFill>
        <a:ln>
          <a:noFill/>
        </a:ln>
        <a:effectLst>
          <a:outerShdw blurRad="95000" rotWithShape="0">
            <a:srgbClr val="000000">
              <a:alpha val="50000"/>
            </a:srgbClr>
          </a:outerShdw>
          <a:softEdge rad="12700"/>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fr-FR" sz="1700" kern="1200"/>
        </a:p>
      </dsp:txBody>
      <dsp:txXfrm>
        <a:off x="3632045" y="996915"/>
        <a:ext cx="228964" cy="248335"/>
      </dsp:txXfrm>
    </dsp:sp>
    <dsp:sp modelId="{DDDB76BB-D706-4697-96A1-8345580A3E0E}">
      <dsp:nvSpPr>
        <dsp:cNvPr id="0" name=""/>
        <dsp:cNvSpPr/>
      </dsp:nvSpPr>
      <dsp:spPr>
        <a:xfrm>
          <a:off x="3926250" y="1083982"/>
          <a:ext cx="1226343" cy="1226343"/>
        </a:xfrm>
        <a:prstGeom prst="ellipse">
          <a:avLst/>
        </a:prstGeom>
        <a:solidFill>
          <a:schemeClr val="accent3"/>
        </a:solidFill>
        <a:ln w="63500" cap="flat" cmpd="sng" algn="ctr">
          <a:solidFill>
            <a:schemeClr val="lt1">
              <a:hueOff val="0"/>
              <a:satOff val="0"/>
              <a:lumOff val="0"/>
              <a:alphaOff val="0"/>
            </a:schemeClr>
          </a:solidFill>
          <a:prstDash val="solid"/>
        </a:ln>
        <a:effectLst>
          <a:outerShdw blurRad="95000" rotWithShape="0">
            <a:srgbClr val="000000">
              <a:alpha val="50000"/>
            </a:srgbClr>
          </a:outerShdw>
          <a:softEdge rad="12700"/>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fr-FR" sz="2000" kern="1200" dirty="0"/>
        </a:p>
      </dsp:txBody>
      <dsp:txXfrm>
        <a:off x="4105844" y="1263576"/>
        <a:ext cx="867155" cy="867155"/>
      </dsp:txXfrm>
    </dsp:sp>
    <dsp:sp modelId="{1023D39A-31F1-4A83-8AD8-96C1812B5FDF}">
      <dsp:nvSpPr>
        <dsp:cNvPr id="0" name=""/>
        <dsp:cNvSpPr/>
      </dsp:nvSpPr>
      <dsp:spPr>
        <a:xfrm rot="6480000">
          <a:off x="4093900" y="2358041"/>
          <a:ext cx="327092" cy="413891"/>
        </a:xfrm>
        <a:prstGeom prst="rightArrow">
          <a:avLst>
            <a:gd name="adj1" fmla="val 60000"/>
            <a:gd name="adj2" fmla="val 50000"/>
          </a:avLst>
        </a:prstGeom>
        <a:solidFill>
          <a:schemeClr val="accent4">
            <a:hueOff val="1287359"/>
            <a:satOff val="0"/>
            <a:lumOff val="-1471"/>
            <a:alphaOff val="0"/>
          </a:schemeClr>
        </a:solidFill>
        <a:ln>
          <a:noFill/>
        </a:ln>
        <a:effectLst>
          <a:outerShdw blurRad="95000" rotWithShape="0">
            <a:srgbClr val="000000">
              <a:alpha val="50000"/>
            </a:srgbClr>
          </a:outerShdw>
          <a:softEdge rad="12700"/>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fr-FR" sz="1700" kern="1200"/>
        </a:p>
      </dsp:txBody>
      <dsp:txXfrm rot="10800000">
        <a:off x="4158126" y="2394156"/>
        <a:ext cx="228964" cy="248335"/>
      </dsp:txXfrm>
    </dsp:sp>
    <dsp:sp modelId="{6F524604-84AD-4D96-A7EE-EFC46B76EE8D}">
      <dsp:nvSpPr>
        <dsp:cNvPr id="0" name=""/>
        <dsp:cNvSpPr/>
      </dsp:nvSpPr>
      <dsp:spPr>
        <a:xfrm>
          <a:off x="3356577" y="2837255"/>
          <a:ext cx="1226343" cy="1226343"/>
        </a:xfrm>
        <a:prstGeom prst="ellipse">
          <a:avLst/>
        </a:prstGeom>
        <a:solidFill>
          <a:schemeClr val="accent5"/>
        </a:solidFill>
        <a:ln w="63500" cap="flat" cmpd="sng" algn="ctr">
          <a:solidFill>
            <a:schemeClr val="lt1">
              <a:hueOff val="0"/>
              <a:satOff val="0"/>
              <a:lumOff val="0"/>
              <a:alphaOff val="0"/>
            </a:schemeClr>
          </a:solidFill>
          <a:prstDash val="solid"/>
        </a:ln>
        <a:effectLst>
          <a:outerShdw blurRad="95000" rotWithShape="0">
            <a:srgbClr val="000000">
              <a:alpha val="50000"/>
            </a:srgbClr>
          </a:outerShdw>
          <a:softEdge rad="12700"/>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fr-FR" sz="2000" kern="1200" dirty="0"/>
        </a:p>
      </dsp:txBody>
      <dsp:txXfrm>
        <a:off x="3536171" y="3016849"/>
        <a:ext cx="867155" cy="867155"/>
      </dsp:txXfrm>
    </dsp:sp>
    <dsp:sp modelId="{EBD0885B-17D0-430C-A851-26B86F60960F}">
      <dsp:nvSpPr>
        <dsp:cNvPr id="0" name=""/>
        <dsp:cNvSpPr/>
      </dsp:nvSpPr>
      <dsp:spPr>
        <a:xfrm rot="10800000">
          <a:off x="2893711" y="3243481"/>
          <a:ext cx="327092" cy="413891"/>
        </a:xfrm>
        <a:prstGeom prst="rightArrow">
          <a:avLst>
            <a:gd name="adj1" fmla="val 60000"/>
            <a:gd name="adj2" fmla="val 50000"/>
          </a:avLst>
        </a:prstGeom>
        <a:solidFill>
          <a:schemeClr val="accent4">
            <a:hueOff val="2574719"/>
            <a:satOff val="0"/>
            <a:lumOff val="-2941"/>
            <a:alphaOff val="0"/>
          </a:schemeClr>
        </a:solidFill>
        <a:ln>
          <a:noFill/>
        </a:ln>
        <a:effectLst>
          <a:outerShdw blurRad="95000" rotWithShape="0">
            <a:srgbClr val="000000">
              <a:alpha val="50000"/>
            </a:srgbClr>
          </a:outerShdw>
          <a:softEdge rad="12700"/>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fr-FR" sz="1700" kern="1200"/>
        </a:p>
      </dsp:txBody>
      <dsp:txXfrm rot="10800000">
        <a:off x="2991839" y="3326259"/>
        <a:ext cx="228964" cy="248335"/>
      </dsp:txXfrm>
    </dsp:sp>
    <dsp:sp modelId="{7460B5D4-3A36-4CF5-86DB-C1955EA6D52B}">
      <dsp:nvSpPr>
        <dsp:cNvPr id="0" name=""/>
        <dsp:cNvSpPr/>
      </dsp:nvSpPr>
      <dsp:spPr>
        <a:xfrm>
          <a:off x="1513078" y="2837255"/>
          <a:ext cx="1226343" cy="1226343"/>
        </a:xfrm>
        <a:prstGeom prst="ellipse">
          <a:avLst/>
        </a:prstGeom>
        <a:solidFill>
          <a:schemeClr val="accent4">
            <a:hueOff val="3862078"/>
            <a:satOff val="0"/>
            <a:lumOff val="-4412"/>
            <a:alphaOff val="0"/>
          </a:schemeClr>
        </a:solidFill>
        <a:ln w="63500" cap="flat" cmpd="sng" algn="ctr">
          <a:solidFill>
            <a:schemeClr val="lt1">
              <a:hueOff val="0"/>
              <a:satOff val="0"/>
              <a:lumOff val="0"/>
              <a:alphaOff val="0"/>
            </a:schemeClr>
          </a:solidFill>
          <a:prstDash val="solid"/>
        </a:ln>
        <a:effectLst>
          <a:outerShdw blurRad="95000" rotWithShape="0">
            <a:srgbClr val="000000">
              <a:alpha val="50000"/>
            </a:srgbClr>
          </a:outerShdw>
          <a:softEdge rad="12700"/>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fr-FR" sz="2000" kern="1200" dirty="0"/>
        </a:p>
      </dsp:txBody>
      <dsp:txXfrm>
        <a:off x="1692672" y="3016849"/>
        <a:ext cx="867155" cy="867155"/>
      </dsp:txXfrm>
    </dsp:sp>
    <dsp:sp modelId="{16D4F65C-FD7E-454B-A435-01046A163639}">
      <dsp:nvSpPr>
        <dsp:cNvPr id="0" name=""/>
        <dsp:cNvSpPr/>
      </dsp:nvSpPr>
      <dsp:spPr>
        <a:xfrm rot="15120000">
          <a:off x="1680728" y="2375649"/>
          <a:ext cx="327092" cy="413891"/>
        </a:xfrm>
        <a:prstGeom prst="rightArrow">
          <a:avLst>
            <a:gd name="adj1" fmla="val 60000"/>
            <a:gd name="adj2" fmla="val 50000"/>
          </a:avLst>
        </a:prstGeom>
        <a:solidFill>
          <a:schemeClr val="accent4">
            <a:hueOff val="3862078"/>
            <a:satOff val="0"/>
            <a:lumOff val="-4412"/>
            <a:alphaOff val="0"/>
          </a:schemeClr>
        </a:solidFill>
        <a:ln>
          <a:noFill/>
        </a:ln>
        <a:effectLst>
          <a:outerShdw blurRad="95000" rotWithShape="0">
            <a:srgbClr val="000000">
              <a:alpha val="50000"/>
            </a:srgbClr>
          </a:outerShdw>
          <a:softEdge rad="12700"/>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fr-FR" sz="1700" kern="1200"/>
        </a:p>
      </dsp:txBody>
      <dsp:txXfrm rot="10800000">
        <a:off x="1744954" y="2505090"/>
        <a:ext cx="228964" cy="248335"/>
      </dsp:txXfrm>
    </dsp:sp>
    <dsp:sp modelId="{382240D4-C898-4910-84A6-839B8A331502}">
      <dsp:nvSpPr>
        <dsp:cNvPr id="0" name=""/>
        <dsp:cNvSpPr/>
      </dsp:nvSpPr>
      <dsp:spPr>
        <a:xfrm>
          <a:off x="943405" y="1083982"/>
          <a:ext cx="1226343" cy="1226343"/>
        </a:xfrm>
        <a:prstGeom prst="ellipse">
          <a:avLst/>
        </a:prstGeom>
        <a:solidFill>
          <a:srgbClr val="00B0F0"/>
        </a:solidFill>
        <a:ln w="63500" cap="flat" cmpd="sng" algn="ctr">
          <a:solidFill>
            <a:schemeClr val="lt1">
              <a:hueOff val="0"/>
              <a:satOff val="0"/>
              <a:lumOff val="0"/>
              <a:alphaOff val="0"/>
            </a:schemeClr>
          </a:solidFill>
          <a:prstDash val="solid"/>
        </a:ln>
        <a:effectLst>
          <a:outerShdw blurRad="95000" rotWithShape="0">
            <a:srgbClr val="000000">
              <a:alpha val="50000"/>
            </a:srgbClr>
          </a:outerShdw>
          <a:softEdge rad="12700"/>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endParaRPr lang="fr-FR" sz="2000" kern="1200" dirty="0"/>
        </a:p>
      </dsp:txBody>
      <dsp:txXfrm>
        <a:off x="1122999" y="1263576"/>
        <a:ext cx="867155" cy="867155"/>
      </dsp:txXfrm>
    </dsp:sp>
    <dsp:sp modelId="{468A1386-0908-4400-80C2-60E7E204102D}">
      <dsp:nvSpPr>
        <dsp:cNvPr id="0" name=""/>
        <dsp:cNvSpPr/>
      </dsp:nvSpPr>
      <dsp:spPr>
        <a:xfrm rot="19440000">
          <a:off x="2131253" y="953859"/>
          <a:ext cx="327092" cy="413891"/>
        </a:xfrm>
        <a:prstGeom prst="rightArrow">
          <a:avLst>
            <a:gd name="adj1" fmla="val 60000"/>
            <a:gd name="adj2" fmla="val 50000"/>
          </a:avLst>
        </a:prstGeom>
        <a:solidFill>
          <a:srgbClr val="00B0F0"/>
        </a:solidFill>
        <a:ln>
          <a:noFill/>
        </a:ln>
        <a:effectLst>
          <a:outerShdw blurRad="95000" rotWithShape="0">
            <a:srgbClr val="000000">
              <a:alpha val="50000"/>
            </a:srgbClr>
          </a:outerShdw>
          <a:softEdge rad="12700"/>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fr-FR" sz="1700" kern="1200"/>
        </a:p>
      </dsp:txBody>
      <dsp:txXfrm>
        <a:off x="2140623" y="1065476"/>
        <a:ext cx="228964" cy="248335"/>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5703" cy="496491"/>
          </a:xfrm>
          <a:prstGeom prst="rect">
            <a:avLst/>
          </a:prstGeom>
        </p:spPr>
        <p:txBody>
          <a:bodyPr vert="horz" lIns="92437" tIns="46218" rIns="92437" bIns="46218" rtlCol="0"/>
          <a:lstStyle>
            <a:lvl1pPr algn="l">
              <a:defRPr sz="1200"/>
            </a:lvl1pPr>
          </a:lstStyle>
          <a:p>
            <a:endParaRPr lang="fr-FR"/>
          </a:p>
        </p:txBody>
      </p:sp>
      <p:sp>
        <p:nvSpPr>
          <p:cNvPr id="3" name="Espace réservé de la date 2"/>
          <p:cNvSpPr>
            <a:spLocks noGrp="1"/>
          </p:cNvSpPr>
          <p:nvPr>
            <p:ph type="dt" sz="quarter" idx="1"/>
          </p:nvPr>
        </p:nvSpPr>
        <p:spPr>
          <a:xfrm>
            <a:off x="3851951" y="0"/>
            <a:ext cx="2945703" cy="496491"/>
          </a:xfrm>
          <a:prstGeom prst="rect">
            <a:avLst/>
          </a:prstGeom>
        </p:spPr>
        <p:txBody>
          <a:bodyPr vert="horz" lIns="92437" tIns="46218" rIns="92437" bIns="46218" rtlCol="0"/>
          <a:lstStyle>
            <a:lvl1pPr algn="r">
              <a:defRPr sz="1200"/>
            </a:lvl1pPr>
          </a:lstStyle>
          <a:p>
            <a:fld id="{26DC60AF-0A4F-4C57-92D6-5F902025270D}" type="datetimeFigureOut">
              <a:rPr lang="fr-FR" smtClean="0"/>
              <a:t>17/03/2022</a:t>
            </a:fld>
            <a:endParaRPr lang="fr-FR"/>
          </a:p>
        </p:txBody>
      </p:sp>
      <p:sp>
        <p:nvSpPr>
          <p:cNvPr id="4" name="Espace réservé du pied de page 3"/>
          <p:cNvSpPr>
            <a:spLocks noGrp="1"/>
          </p:cNvSpPr>
          <p:nvPr>
            <p:ph type="ftr" sz="quarter" idx="2"/>
          </p:nvPr>
        </p:nvSpPr>
        <p:spPr>
          <a:xfrm>
            <a:off x="1" y="9431722"/>
            <a:ext cx="2945703" cy="496491"/>
          </a:xfrm>
          <a:prstGeom prst="rect">
            <a:avLst/>
          </a:prstGeom>
        </p:spPr>
        <p:txBody>
          <a:bodyPr vert="horz" lIns="92437" tIns="46218" rIns="92437" bIns="46218"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1951" y="9431722"/>
            <a:ext cx="2945703" cy="496491"/>
          </a:xfrm>
          <a:prstGeom prst="rect">
            <a:avLst/>
          </a:prstGeom>
        </p:spPr>
        <p:txBody>
          <a:bodyPr vert="horz" lIns="92437" tIns="46218" rIns="92437" bIns="46218" rtlCol="0" anchor="b"/>
          <a:lstStyle>
            <a:lvl1pPr algn="r">
              <a:defRPr sz="1200"/>
            </a:lvl1pPr>
          </a:lstStyle>
          <a:p>
            <a:fld id="{3869DB70-4F8B-4451-827B-4E230DEDB586}" type="slidenum">
              <a:rPr lang="fr-FR" smtClean="0"/>
              <a:t>‹N°›</a:t>
            </a:fld>
            <a:endParaRPr lang="fr-FR"/>
          </a:p>
        </p:txBody>
      </p:sp>
    </p:spTree>
    <p:extLst>
      <p:ext uri="{BB962C8B-B14F-4D97-AF65-F5344CB8AC3E}">
        <p14:creationId xmlns:p14="http://schemas.microsoft.com/office/powerpoint/2010/main" val="400455924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6491"/>
          </a:xfrm>
          <a:prstGeom prst="rect">
            <a:avLst/>
          </a:prstGeom>
        </p:spPr>
        <p:txBody>
          <a:bodyPr vert="horz" lIns="92437" tIns="46218" rIns="92437" bIns="46218" rtlCol="0"/>
          <a:lstStyle>
            <a:lvl1pPr algn="l">
              <a:defRPr sz="1200"/>
            </a:lvl1pPr>
          </a:lstStyle>
          <a:p>
            <a:endParaRPr lang="fr-FR"/>
          </a:p>
        </p:txBody>
      </p:sp>
      <p:sp>
        <p:nvSpPr>
          <p:cNvPr id="3" name="Espace réservé de la date 2"/>
          <p:cNvSpPr>
            <a:spLocks noGrp="1"/>
          </p:cNvSpPr>
          <p:nvPr>
            <p:ph type="dt" idx="1"/>
          </p:nvPr>
        </p:nvSpPr>
        <p:spPr>
          <a:xfrm>
            <a:off x="3851342" y="0"/>
            <a:ext cx="2946347" cy="496491"/>
          </a:xfrm>
          <a:prstGeom prst="rect">
            <a:avLst/>
          </a:prstGeom>
        </p:spPr>
        <p:txBody>
          <a:bodyPr vert="horz" lIns="92437" tIns="46218" rIns="92437" bIns="46218" rtlCol="0"/>
          <a:lstStyle>
            <a:lvl1pPr algn="r">
              <a:defRPr sz="1200"/>
            </a:lvl1pPr>
          </a:lstStyle>
          <a:p>
            <a:fld id="{4F4031FF-8E9A-455C-8EE0-B77D493128F8}" type="datetimeFigureOut">
              <a:rPr lang="fr-FR" smtClean="0"/>
              <a:t>17/03/2022</a:t>
            </a:fld>
            <a:endParaRPr lang="fr-FR"/>
          </a:p>
        </p:txBody>
      </p:sp>
      <p:sp>
        <p:nvSpPr>
          <p:cNvPr id="4" name="Espace réservé de l'image des diapositives 3"/>
          <p:cNvSpPr>
            <a:spLocks noGrp="1" noRot="1" noChangeAspect="1"/>
          </p:cNvSpPr>
          <p:nvPr>
            <p:ph type="sldImg" idx="2"/>
          </p:nvPr>
        </p:nvSpPr>
        <p:spPr>
          <a:xfrm>
            <a:off x="915988" y="744538"/>
            <a:ext cx="4967287" cy="3724275"/>
          </a:xfrm>
          <a:prstGeom prst="rect">
            <a:avLst/>
          </a:prstGeom>
          <a:noFill/>
          <a:ln w="12700">
            <a:solidFill>
              <a:prstClr val="black"/>
            </a:solidFill>
          </a:ln>
        </p:spPr>
        <p:txBody>
          <a:bodyPr vert="horz" lIns="92437" tIns="46218" rIns="92437" bIns="46218" rtlCol="0" anchor="ctr"/>
          <a:lstStyle/>
          <a:p>
            <a:endParaRPr lang="fr-FR"/>
          </a:p>
        </p:txBody>
      </p:sp>
      <p:sp>
        <p:nvSpPr>
          <p:cNvPr id="5" name="Espace réservé des commentaires 4"/>
          <p:cNvSpPr>
            <a:spLocks noGrp="1"/>
          </p:cNvSpPr>
          <p:nvPr>
            <p:ph type="body" sz="quarter" idx="3"/>
          </p:nvPr>
        </p:nvSpPr>
        <p:spPr>
          <a:xfrm>
            <a:off x="679927" y="4716662"/>
            <a:ext cx="5439410" cy="4468416"/>
          </a:xfrm>
          <a:prstGeom prst="rect">
            <a:avLst/>
          </a:prstGeom>
        </p:spPr>
        <p:txBody>
          <a:bodyPr vert="horz" lIns="92437" tIns="46218" rIns="92437" bIns="46218"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31600"/>
            <a:ext cx="2946347" cy="496491"/>
          </a:xfrm>
          <a:prstGeom prst="rect">
            <a:avLst/>
          </a:prstGeom>
        </p:spPr>
        <p:txBody>
          <a:bodyPr vert="horz" lIns="92437" tIns="46218" rIns="92437" bIns="46218"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342" y="9431600"/>
            <a:ext cx="2946347" cy="496491"/>
          </a:xfrm>
          <a:prstGeom prst="rect">
            <a:avLst/>
          </a:prstGeom>
        </p:spPr>
        <p:txBody>
          <a:bodyPr vert="horz" lIns="92437" tIns="46218" rIns="92437" bIns="46218" rtlCol="0" anchor="b"/>
          <a:lstStyle>
            <a:lvl1pPr algn="r">
              <a:defRPr sz="1200"/>
            </a:lvl1pPr>
          </a:lstStyle>
          <a:p>
            <a:fld id="{BBC74DAE-AAB1-4623-A947-C513F3A67F3C}" type="slidenum">
              <a:rPr lang="fr-FR" smtClean="0"/>
              <a:t>‹N°›</a:t>
            </a:fld>
            <a:endParaRPr lang="fr-FR"/>
          </a:p>
        </p:txBody>
      </p:sp>
    </p:spTree>
    <p:extLst>
      <p:ext uri="{BB962C8B-B14F-4D97-AF65-F5344CB8AC3E}">
        <p14:creationId xmlns:p14="http://schemas.microsoft.com/office/powerpoint/2010/main" val="135486855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Titre 3"/>
          <p:cNvSpPr>
            <a:spLocks noGrp="1"/>
          </p:cNvSpPr>
          <p:nvPr>
            <p:ph type="title" hasCustomPrompt="1"/>
          </p:nvPr>
        </p:nvSpPr>
        <p:spPr>
          <a:xfrm>
            <a:off x="1691680" y="2036417"/>
            <a:ext cx="5905010" cy="1260000"/>
          </a:xfrm>
        </p:spPr>
        <p:txBody>
          <a:bodyPr>
            <a:noAutofit/>
          </a:bodyPr>
          <a:lstStyle>
            <a:lvl1pPr algn="ctr">
              <a:defRPr sz="3000" b="1" cap="all" baseline="0">
                <a:solidFill>
                  <a:srgbClr val="31429C"/>
                </a:solidFill>
                <a:latin typeface="+mn-lt"/>
              </a:defRPr>
            </a:lvl1pPr>
          </a:lstStyle>
          <a:p>
            <a:r>
              <a:rPr lang="fr-FR" dirty="0" smtClean="0"/>
              <a:t>MODIFIEZ LE STYLE DU TITRE</a:t>
            </a:r>
            <a:endParaRPr lang="fr-FR" dirty="0"/>
          </a:p>
        </p:txBody>
      </p:sp>
      <p:sp>
        <p:nvSpPr>
          <p:cNvPr id="6" name="Espace réservé du texte 5"/>
          <p:cNvSpPr>
            <a:spLocks noGrp="1"/>
          </p:cNvSpPr>
          <p:nvPr>
            <p:ph type="body" sz="quarter" idx="10" hasCustomPrompt="1"/>
          </p:nvPr>
        </p:nvSpPr>
        <p:spPr>
          <a:xfrm>
            <a:off x="5004048" y="5661248"/>
            <a:ext cx="3599284" cy="792088"/>
          </a:xfrm>
        </p:spPr>
        <p:txBody>
          <a:bodyPr>
            <a:noAutofit/>
          </a:bodyPr>
          <a:lstStyle>
            <a:lvl1pPr marL="0" indent="0" algn="r">
              <a:spcBef>
                <a:spcPts val="0"/>
              </a:spcBef>
              <a:buFontTx/>
              <a:buNone/>
              <a:defRPr sz="1200" cap="all" baseline="0">
                <a:solidFill>
                  <a:srgbClr val="205AA7"/>
                </a:solidFill>
              </a:defRPr>
            </a:lvl1pPr>
          </a:lstStyle>
          <a:p>
            <a:pPr lvl="0"/>
            <a:r>
              <a:rPr lang="fr-FR" dirty="0" smtClean="0"/>
              <a:t>NOM, service</a:t>
            </a:r>
            <a:endParaRPr lang="fr-FR" dirty="0"/>
          </a:p>
        </p:txBody>
      </p:sp>
      <p:sp>
        <p:nvSpPr>
          <p:cNvPr id="7" name="Espace réservé du texte 6"/>
          <p:cNvSpPr>
            <a:spLocks noGrp="1"/>
          </p:cNvSpPr>
          <p:nvPr>
            <p:ph type="body" sz="quarter" idx="11" hasCustomPrompt="1"/>
          </p:nvPr>
        </p:nvSpPr>
        <p:spPr>
          <a:xfrm>
            <a:off x="7019156" y="6489248"/>
            <a:ext cx="1584176" cy="260350"/>
          </a:xfrm>
        </p:spPr>
        <p:txBody>
          <a:bodyPr>
            <a:normAutofit/>
          </a:bodyPr>
          <a:lstStyle>
            <a:lvl1pPr marL="0" indent="0" algn="r">
              <a:buFontTx/>
              <a:buNone/>
              <a:defRPr sz="900" b="1" cap="all" baseline="0">
                <a:solidFill>
                  <a:srgbClr val="205AA7"/>
                </a:solidFill>
              </a:defRPr>
            </a:lvl1pPr>
          </a:lstStyle>
          <a:p>
            <a:pPr lvl="0"/>
            <a:r>
              <a:rPr lang="fr-FR" dirty="0" smtClean="0"/>
              <a:t>DATE</a:t>
            </a:r>
            <a:endParaRPr lang="fr-FR" dirty="0"/>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64746" y="4005064"/>
            <a:ext cx="9227606" cy="6531654"/>
          </a:xfrm>
          <a:prstGeom prst="rect">
            <a:avLst/>
          </a:prstGeom>
        </p:spPr>
      </p:pic>
      <p:pic>
        <p:nvPicPr>
          <p:cNvPr id="2" name="Imag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21511" y="188641"/>
            <a:ext cx="1100979" cy="1080000"/>
          </a:xfrm>
          <a:prstGeom prst="rect">
            <a:avLst/>
          </a:prstGeom>
        </p:spPr>
      </p:pic>
    </p:spTree>
    <p:extLst>
      <p:ext uri="{BB962C8B-B14F-4D97-AF65-F5344CB8AC3E}">
        <p14:creationId xmlns:p14="http://schemas.microsoft.com/office/powerpoint/2010/main" val="14609496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11"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12"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
        <p:nvSpPr>
          <p:cNvPr id="3" name="Espace réservé du texte 2"/>
          <p:cNvSpPr>
            <a:spLocks noGrp="1"/>
          </p:cNvSpPr>
          <p:nvPr>
            <p:ph type="body" sz="quarter" idx="10"/>
          </p:nvPr>
        </p:nvSpPr>
        <p:spPr>
          <a:xfrm>
            <a:off x="1692000" y="1584000"/>
            <a:ext cx="7020000" cy="4500000"/>
          </a:xfrm>
        </p:spPr>
        <p:txBody>
          <a:bodyPr/>
          <a:lstStyle>
            <a:lvl1pPr marL="396000" indent="-396000">
              <a:buFont typeface="+mj-lt"/>
              <a:buAutoNum type="arabicPeriod"/>
              <a:defRPr cap="none" baseline="0"/>
            </a:lvl1pPr>
            <a:lvl2pPr marL="914400" indent="-457200">
              <a:buFont typeface="+mj-lt"/>
              <a:buAutoNum type="arabicPeriod"/>
              <a:defRPr/>
            </a:lvl2pPr>
            <a:lvl3pPr marL="1371600" indent="-457200">
              <a:buFont typeface="+mj-lt"/>
              <a:buAutoNum type="arabicPeriod"/>
              <a:defRPr/>
            </a:lvl3pPr>
            <a:lvl4pPr marL="1828800" indent="-457200">
              <a:buFont typeface="+mj-lt"/>
              <a:buAutoNum type="arabicPeriod"/>
              <a:defRPr/>
            </a:lvl4pPr>
            <a:lvl5pPr marL="2171700" indent="-342900">
              <a:buFont typeface="+mj-lt"/>
              <a:buAutoNum type="arabicPeriod"/>
              <a:defRPr/>
            </a:lvl5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pic>
        <p:nvPicPr>
          <p:cNvPr id="9" name="Imag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564746" y="4005064"/>
            <a:ext cx="9227606" cy="6531654"/>
          </a:xfrm>
          <a:prstGeom prst="rect">
            <a:avLst/>
          </a:prstGeom>
        </p:spPr>
      </p:pic>
      <p:pic>
        <p:nvPicPr>
          <p:cNvPr id="7" name="Imag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21511" y="188641"/>
            <a:ext cx="1100979" cy="1080000"/>
          </a:xfrm>
          <a:prstGeom prst="rect">
            <a:avLst/>
          </a:prstGeom>
        </p:spPr>
      </p:pic>
    </p:spTree>
    <p:extLst>
      <p:ext uri="{BB962C8B-B14F-4D97-AF65-F5344CB8AC3E}">
        <p14:creationId xmlns:p14="http://schemas.microsoft.com/office/powerpoint/2010/main" val="15363149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cap="all" baseline="0">
                <a:solidFill>
                  <a:srgbClr val="205AA7"/>
                </a:solidFill>
              </a:defRPr>
            </a:lvl1pPr>
          </a:lstStyle>
          <a:p>
            <a:r>
              <a:rPr lang="fr-FR" dirty="0" smtClean="0"/>
              <a:t>MODIFIEZ LE STYLE DU TITRE</a:t>
            </a:r>
            <a:endParaRPr lang="fr-FR" dirty="0"/>
          </a:p>
        </p:txBody>
      </p:sp>
      <p:sp>
        <p:nvSpPr>
          <p:cNvPr id="11"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12"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
        <p:nvSpPr>
          <p:cNvPr id="15" name="Espace réservé du texte 2"/>
          <p:cNvSpPr>
            <a:spLocks noGrp="1"/>
          </p:cNvSpPr>
          <p:nvPr>
            <p:ph idx="1"/>
          </p:nvPr>
        </p:nvSpPr>
        <p:spPr>
          <a:xfrm>
            <a:off x="468000" y="1440000"/>
            <a:ext cx="8229600" cy="4525963"/>
          </a:xfrm>
          <a:prstGeom prst="rect">
            <a:avLst/>
          </a:prstGeom>
        </p:spPr>
        <p:txBody>
          <a:bodyPr vert="horz" lIns="91440" tIns="45720" rIns="91440" bIns="45720" rtlCol="0">
            <a:normAutofit/>
          </a:bodyPr>
          <a:lstStyle>
            <a:lvl1pPr>
              <a:defRPr>
                <a:solidFill>
                  <a:srgbClr val="205AA7"/>
                </a:solidFill>
              </a:defRPr>
            </a:lvl1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22" y="-1"/>
            <a:ext cx="799301" cy="1143001"/>
          </a:xfrm>
          <a:prstGeom prst="rect">
            <a:avLst/>
          </a:prstGeom>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0479" y="6129554"/>
            <a:ext cx="697105" cy="683822"/>
          </a:xfrm>
          <a:prstGeom prst="rect">
            <a:avLst/>
          </a:prstGeom>
        </p:spPr>
      </p:pic>
    </p:spTree>
    <p:extLst>
      <p:ext uri="{BB962C8B-B14F-4D97-AF65-F5344CB8AC3E}">
        <p14:creationId xmlns:p14="http://schemas.microsoft.com/office/powerpoint/2010/main" val="376354621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600200"/>
            <a:ext cx="4038600" cy="4525963"/>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4" name="Espace réservé du contenu 3"/>
          <p:cNvSpPr>
            <a:spLocks noGrp="1"/>
          </p:cNvSpPr>
          <p:nvPr>
            <p:ph sz="half" idx="2"/>
          </p:nvPr>
        </p:nvSpPr>
        <p:spPr>
          <a:xfrm>
            <a:off x="4648200" y="1600200"/>
            <a:ext cx="4038600" cy="4525963"/>
          </a:xfrm>
        </p:spPr>
        <p:txBody>
          <a:bodyPr/>
          <a:lstStyle>
            <a:lvl1pPr>
              <a:defRPr sz="2000"/>
            </a:lvl1pPr>
            <a:lvl2pPr>
              <a:defRPr sz="2000"/>
            </a:lvl2pPr>
            <a:lvl3pPr>
              <a:defRPr sz="1600"/>
            </a:lvl3pPr>
            <a:lvl4pPr>
              <a:defRPr sz="1600"/>
            </a:lvl4pPr>
            <a:lvl5pPr>
              <a:defRPr sz="16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7"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9"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
        <p:nvSpPr>
          <p:cNvPr id="12" name="Titre 1"/>
          <p:cNvSpPr>
            <a:spLocks noGrp="1"/>
          </p:cNvSpPr>
          <p:nvPr>
            <p:ph type="title"/>
          </p:nvPr>
        </p:nvSpPr>
        <p:spPr>
          <a:xfrm>
            <a:off x="468000" y="0"/>
            <a:ext cx="8229600" cy="1143000"/>
          </a:xfrm>
        </p:spPr>
        <p:txBody>
          <a:bodyPr/>
          <a:lstStyle>
            <a:lvl1pPr>
              <a:defRPr cap="all" baseline="0">
                <a:solidFill>
                  <a:srgbClr val="31429C"/>
                </a:solidFill>
              </a:defRPr>
            </a:lvl1pPr>
          </a:lstStyle>
          <a:p>
            <a:r>
              <a:rPr lang="fr-FR" smtClean="0"/>
              <a:t>Modifiez le style du titre</a:t>
            </a:r>
            <a:endParaRPr lang="fr-FR" dirty="0"/>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22" y="-1"/>
            <a:ext cx="799301" cy="1143001"/>
          </a:xfrm>
          <a:prstGeom prst="rect">
            <a:avLst/>
          </a:prstGeom>
        </p:spPr>
      </p:pic>
      <p:pic>
        <p:nvPicPr>
          <p:cNvPr id="14" name="Imag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0479" y="6129554"/>
            <a:ext cx="697105" cy="683822"/>
          </a:xfrm>
          <a:prstGeom prst="rect">
            <a:avLst/>
          </a:prstGeom>
        </p:spPr>
      </p:pic>
    </p:spTree>
    <p:extLst>
      <p:ext uri="{BB962C8B-B14F-4D97-AF65-F5344CB8AC3E}">
        <p14:creationId xmlns:p14="http://schemas.microsoft.com/office/powerpoint/2010/main" val="288145437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graphicFrame>
        <p:nvGraphicFramePr>
          <p:cNvPr id="9" name="Diagramme 8"/>
          <p:cNvGraphicFramePr/>
          <p:nvPr userDrawn="1">
            <p:extLst>
              <p:ext uri="{D42A27DB-BD31-4B8C-83A1-F6EECF244321}">
                <p14:modId xmlns:p14="http://schemas.microsoft.com/office/powerpoint/2010/main" val="1950391629"/>
              </p:ext>
            </p:extLst>
          </p:nvPr>
        </p:nvGraphicFramePr>
        <p:xfrm>
          <a:off x="1524000" y="1692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10"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pic>
        <p:nvPicPr>
          <p:cNvPr id="14" name="Image 13"/>
          <p:cNvPicPr>
            <a:picLocks/>
          </p:cNvPicPr>
          <p:nvPr userDrawn="1"/>
        </p:nvPicPr>
        <p:blipFill>
          <a:blip r:embed="rId7" cstate="print">
            <a:extLst>
              <a:ext uri="{28A0092B-C50C-407E-A947-70E740481C1C}">
                <a14:useLocalDpi xmlns:a14="http://schemas.microsoft.com/office/drawing/2010/main" val="0"/>
              </a:ext>
            </a:extLst>
          </a:blip>
          <a:stretch>
            <a:fillRect/>
          </a:stretch>
        </p:blipFill>
        <p:spPr>
          <a:xfrm>
            <a:off x="72000" y="198000"/>
            <a:ext cx="406800" cy="756000"/>
          </a:xfrm>
          <a:prstGeom prst="rect">
            <a:avLst/>
          </a:prstGeom>
        </p:spPr>
      </p:pic>
      <p:sp>
        <p:nvSpPr>
          <p:cNvPr id="11" name="Titre 1"/>
          <p:cNvSpPr>
            <a:spLocks noGrp="1"/>
          </p:cNvSpPr>
          <p:nvPr>
            <p:ph type="title"/>
          </p:nvPr>
        </p:nvSpPr>
        <p:spPr>
          <a:xfrm>
            <a:off x="468000" y="0"/>
            <a:ext cx="8229600" cy="1143000"/>
          </a:xfrm>
        </p:spPr>
        <p:txBody>
          <a:bodyPr/>
          <a:lstStyle>
            <a:lvl1pPr>
              <a:defRPr cap="all" baseline="0">
                <a:solidFill>
                  <a:srgbClr val="31429C"/>
                </a:solidFill>
              </a:defRPr>
            </a:lvl1pPr>
          </a:lstStyle>
          <a:p>
            <a:r>
              <a:rPr lang="fr-FR" smtClean="0"/>
              <a:t>Modifiez le style du titre</a:t>
            </a:r>
            <a:endParaRPr lang="fr-FR" dirty="0"/>
          </a:p>
        </p:txBody>
      </p:sp>
      <p:pic>
        <p:nvPicPr>
          <p:cNvPr id="12" name="Image 1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5022" y="-1"/>
            <a:ext cx="799301" cy="1143001"/>
          </a:xfrm>
          <a:prstGeom prst="rect">
            <a:avLst/>
          </a:prstGeom>
        </p:spPr>
      </p:pic>
      <p:pic>
        <p:nvPicPr>
          <p:cNvPr id="17" name="Image 16"/>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30479" y="6129554"/>
            <a:ext cx="697105" cy="683822"/>
          </a:xfrm>
          <a:prstGeom prst="rect">
            <a:avLst/>
          </a:prstGeom>
        </p:spPr>
      </p:pic>
    </p:spTree>
    <p:extLst>
      <p:ext uri="{BB962C8B-B14F-4D97-AF65-F5344CB8AC3E}">
        <p14:creationId xmlns:p14="http://schemas.microsoft.com/office/powerpoint/2010/main" val="115054202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457200" y="1440000"/>
            <a:ext cx="3008313" cy="4680000"/>
          </a:xfrm>
          <a:solidFill>
            <a:schemeClr val="accent2"/>
          </a:solidFill>
        </p:spPr>
        <p:txBody>
          <a:bodyPr/>
          <a:lstStyle>
            <a:lvl1pPr marL="0" indent="0" algn="l">
              <a:lnSpc>
                <a:spcPct val="150000"/>
              </a:lnSpc>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Modifier les styles du texte du masque</a:t>
            </a:r>
          </a:p>
        </p:txBody>
      </p:sp>
      <p:sp>
        <p:nvSpPr>
          <p:cNvPr id="7"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9"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
        <p:nvSpPr>
          <p:cNvPr id="15" name="Espace réservé du contenu 2"/>
          <p:cNvSpPr>
            <a:spLocks noGrp="1"/>
          </p:cNvSpPr>
          <p:nvPr>
            <p:ph sz="half" idx="1"/>
          </p:nvPr>
        </p:nvSpPr>
        <p:spPr>
          <a:xfrm>
            <a:off x="3779912" y="1440000"/>
            <a:ext cx="4932000" cy="4680000"/>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10" name="Titre 1"/>
          <p:cNvSpPr>
            <a:spLocks noGrp="1"/>
          </p:cNvSpPr>
          <p:nvPr>
            <p:ph type="title"/>
          </p:nvPr>
        </p:nvSpPr>
        <p:spPr>
          <a:xfrm>
            <a:off x="468000" y="0"/>
            <a:ext cx="8229600" cy="1143000"/>
          </a:xfrm>
        </p:spPr>
        <p:txBody>
          <a:bodyPr/>
          <a:lstStyle>
            <a:lvl1pPr>
              <a:defRPr cap="all" baseline="0">
                <a:solidFill>
                  <a:srgbClr val="31429C"/>
                </a:solidFill>
              </a:defRPr>
            </a:lvl1pPr>
          </a:lstStyle>
          <a:p>
            <a:r>
              <a:rPr lang="fr-FR" smtClean="0"/>
              <a:t>Modifiez le style du titre</a:t>
            </a:r>
            <a:endParaRPr lang="fr-FR" dirty="0"/>
          </a:p>
        </p:txBody>
      </p:sp>
      <p:pic>
        <p:nvPicPr>
          <p:cNvPr id="12" name="Imag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022" y="-1"/>
            <a:ext cx="799301" cy="1143001"/>
          </a:xfrm>
          <a:prstGeom prst="rect">
            <a:avLst/>
          </a:prstGeom>
        </p:spPr>
      </p:pic>
      <p:pic>
        <p:nvPicPr>
          <p:cNvPr id="11" name="Imag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0479" y="6129554"/>
            <a:ext cx="697105" cy="683822"/>
          </a:xfrm>
          <a:prstGeom prst="rect">
            <a:avLst/>
          </a:prstGeom>
        </p:spPr>
      </p:pic>
    </p:spTree>
    <p:extLst>
      <p:ext uri="{BB962C8B-B14F-4D97-AF65-F5344CB8AC3E}">
        <p14:creationId xmlns:p14="http://schemas.microsoft.com/office/powerpoint/2010/main" val="41383562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68000" y="0"/>
            <a:ext cx="8229600" cy="1143000"/>
          </a:xfrm>
          <a:prstGeom prst="rect">
            <a:avLst/>
          </a:prstGeom>
        </p:spPr>
        <p:txBody>
          <a:bodyPr vert="horz" lIns="91440" tIns="45720" rIns="91440" bIns="45720" rtlCol="0" anchor="ctr">
            <a:normAutofit/>
          </a:bodyPr>
          <a:lstStyle/>
          <a:p>
            <a:r>
              <a:rPr lang="fr-FR" dirty="0" smtClean="0"/>
              <a:t>Modifiez le style du titre</a:t>
            </a:r>
            <a:endParaRPr lang="fr-FR" dirty="0"/>
          </a:p>
        </p:txBody>
      </p:sp>
      <p:sp>
        <p:nvSpPr>
          <p:cNvPr id="3" name="Espace réservé du texte 2"/>
          <p:cNvSpPr>
            <a:spLocks noGrp="1"/>
          </p:cNvSpPr>
          <p:nvPr>
            <p:ph type="body" idx="1"/>
          </p:nvPr>
        </p:nvSpPr>
        <p:spPr>
          <a:xfrm>
            <a:off x="468000" y="1600200"/>
            <a:ext cx="8229600" cy="4525963"/>
          </a:xfrm>
          <a:prstGeom prst="rect">
            <a:avLst/>
          </a:prstGeom>
        </p:spPr>
        <p:txBody>
          <a:bodyPr vert="horz" lIns="91440" tIns="45720" rIns="91440" bIns="45720" rtlCol="0">
            <a:no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pied de page 4"/>
          <p:cNvSpPr>
            <a:spLocks noGrp="1"/>
          </p:cNvSpPr>
          <p:nvPr>
            <p:ph type="ftr" sz="quarter" idx="3"/>
          </p:nvPr>
        </p:nvSpPr>
        <p:spPr>
          <a:xfrm>
            <a:off x="3124200" y="6480000"/>
            <a:ext cx="4976192"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10" name="Espace réservé du numéro de diapositive 5"/>
          <p:cNvSpPr>
            <a:spLocks noGrp="1"/>
          </p:cNvSpPr>
          <p:nvPr>
            <p:ph type="sldNum" sz="quarter" idx="4"/>
          </p:nvPr>
        </p:nvSpPr>
        <p:spPr>
          <a:xfrm>
            <a:off x="8172400" y="6480000"/>
            <a:ext cx="54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Tree>
    <p:extLst>
      <p:ext uri="{BB962C8B-B14F-4D97-AF65-F5344CB8AC3E}">
        <p14:creationId xmlns:p14="http://schemas.microsoft.com/office/powerpoint/2010/main" val="10242932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2" r:id="rId4"/>
    <p:sldLayoutId id="2147483655" r:id="rId5"/>
    <p:sldLayoutId id="2147483656" r:id="rId6"/>
  </p:sldLayoutIdLst>
  <p:timing>
    <p:tnLst>
      <p:par>
        <p:cTn id="1" dur="indefinite" restart="never" nodeType="tmRoot"/>
      </p:par>
    </p:tnLst>
  </p:timing>
  <p:hf hdr="0" dt="0"/>
  <p:txStyles>
    <p:titleStyle>
      <a:lvl1pPr algn="l" defTabSz="914400" rtl="0" eaLnBrk="1" latinLnBrk="0" hangingPunct="1">
        <a:spcBef>
          <a:spcPct val="0"/>
        </a:spcBef>
        <a:buNone/>
        <a:defRPr sz="2400" b="1" kern="1200">
          <a:solidFill>
            <a:schemeClr val="bg1"/>
          </a:solidFill>
          <a:latin typeface="+mn-lt"/>
          <a:ea typeface="+mj-ea"/>
          <a:cs typeface="+mj-cs"/>
        </a:defRPr>
      </a:lvl1pPr>
    </p:titleStyle>
    <p:bodyStyle>
      <a:lvl1pPr marL="252000" indent="-252000" algn="l" defTabSz="914400" rtl="0" eaLnBrk="1" latinLnBrk="0" hangingPunct="1">
        <a:spcBef>
          <a:spcPct val="20000"/>
        </a:spcBef>
        <a:buFont typeface="Wingdings" panose="05000000000000000000" pitchFamily="2" charset="2"/>
        <a:buChar char="§"/>
        <a:defRPr sz="2600" kern="1200">
          <a:solidFill>
            <a:srgbClr val="205AA7"/>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rgbClr val="205AA7"/>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ur-lex.europa.eu/legal-content/FR/TXT/PDF/?uri=CELEX:32016L0097&amp;from=fr" TargetMode="External"/><Relationship Id="rId2" Type="http://schemas.openxmlformats.org/officeDocument/2006/relationships/hyperlink" Target="https://eur-lex.europa.eu/legal-content/FR/TXT/PDF/?uri=CELEX:32016L0097"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91680" y="1772816"/>
            <a:ext cx="5905010" cy="2736303"/>
          </a:xfrm>
        </p:spPr>
        <p:txBody>
          <a:bodyPr/>
          <a:lstStyle/>
          <a:p>
            <a:r>
              <a:rPr lang="fr-FR" sz="2400" dirty="0" smtClean="0"/>
              <a:t>La Gouvernance et la Surveillance </a:t>
            </a:r>
            <a:br>
              <a:rPr lang="fr-FR" sz="2400" dirty="0" smtClean="0"/>
            </a:br>
            <a:r>
              <a:rPr lang="fr-FR" sz="2400" dirty="0" smtClean="0"/>
              <a:t>des produits d’assurance :</a:t>
            </a:r>
            <a:br>
              <a:rPr lang="fr-FR" sz="2400" dirty="0" smtClean="0"/>
            </a:br>
            <a:r>
              <a:rPr lang="fr-FR" sz="2400" dirty="0" smtClean="0"/>
              <a:t>Réglementation applicable </a:t>
            </a:r>
            <a:br>
              <a:rPr lang="fr-FR" sz="2400" dirty="0" smtClean="0"/>
            </a:br>
            <a:r>
              <a:rPr lang="fr-FR" sz="2400" dirty="0" smtClean="0"/>
              <a:t>et travaux en cours</a:t>
            </a:r>
            <a:endParaRPr lang="fr-FR" sz="2400" dirty="0"/>
          </a:p>
        </p:txBody>
      </p:sp>
      <p:sp>
        <p:nvSpPr>
          <p:cNvPr id="3" name="Espace réservé du texte 2"/>
          <p:cNvSpPr>
            <a:spLocks noGrp="1"/>
          </p:cNvSpPr>
          <p:nvPr>
            <p:ph type="body" sz="quarter" idx="10"/>
          </p:nvPr>
        </p:nvSpPr>
        <p:spPr>
          <a:xfrm>
            <a:off x="4283968" y="5877272"/>
            <a:ext cx="4464496" cy="576064"/>
          </a:xfrm>
        </p:spPr>
        <p:txBody>
          <a:bodyPr/>
          <a:lstStyle/>
          <a:p>
            <a:r>
              <a:rPr lang="fr-FR" dirty="0" smtClean="0"/>
              <a:t>Charles Le Corroller</a:t>
            </a:r>
          </a:p>
          <a:p>
            <a:r>
              <a:rPr lang="fr-FR" b="1" dirty="0" smtClean="0"/>
              <a:t>DCPC </a:t>
            </a:r>
            <a:r>
              <a:rPr lang="fr-FR" dirty="0" smtClean="0"/>
              <a:t>― Direction du contrôle des pratiques Commerciales</a:t>
            </a:r>
          </a:p>
          <a:p>
            <a:endParaRPr lang="fr-FR" dirty="0"/>
          </a:p>
          <a:p>
            <a:endParaRPr lang="fr-FR" dirty="0"/>
          </a:p>
        </p:txBody>
      </p:sp>
      <p:sp>
        <p:nvSpPr>
          <p:cNvPr id="4" name="Espace réservé du texte 3"/>
          <p:cNvSpPr>
            <a:spLocks noGrp="1"/>
          </p:cNvSpPr>
          <p:nvPr>
            <p:ph type="body" sz="quarter" idx="11"/>
          </p:nvPr>
        </p:nvSpPr>
        <p:spPr/>
        <p:txBody>
          <a:bodyPr/>
          <a:lstStyle/>
          <a:p>
            <a:r>
              <a:rPr lang="fr-FR" dirty="0" smtClean="0"/>
              <a:t>17 mars 2022</a:t>
            </a:r>
            <a:endParaRPr lang="fr-FR" dirty="0"/>
          </a:p>
        </p:txBody>
      </p:sp>
    </p:spTree>
    <p:extLst>
      <p:ext uri="{BB962C8B-B14F-4D97-AF65-F5344CB8AC3E}">
        <p14:creationId xmlns:p14="http://schemas.microsoft.com/office/powerpoint/2010/main" val="36220284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2212743" y="1844824"/>
            <a:ext cx="6516664" cy="1925960"/>
          </a:xfrm>
        </p:spPr>
        <p:txBody>
          <a:bodyPr/>
          <a:lstStyle/>
          <a:p>
            <a:pPr marL="0" indent="0">
              <a:spcAft>
                <a:spcPts val="1200"/>
              </a:spcAft>
              <a:buNone/>
            </a:pPr>
            <a:r>
              <a:rPr lang="fr-FR" sz="13800" dirty="0">
                <a:solidFill>
                  <a:srgbClr val="00B050"/>
                </a:solidFill>
                <a:latin typeface="French Script MT" panose="03020402040607040605" pitchFamily="66" charset="0"/>
              </a:rPr>
              <a:t>Questions ?</a:t>
            </a:r>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10</a:t>
            </a:fld>
            <a:endParaRPr lang="fr-FR" dirty="0"/>
          </a:p>
        </p:txBody>
      </p:sp>
      <p:sp>
        <p:nvSpPr>
          <p:cNvPr id="6" name="Titre 5"/>
          <p:cNvSpPr>
            <a:spLocks noGrp="1"/>
          </p:cNvSpPr>
          <p:nvPr>
            <p:ph type="title"/>
          </p:nvPr>
        </p:nvSpPr>
        <p:spPr>
          <a:xfrm>
            <a:off x="1763688" y="0"/>
            <a:ext cx="6933912" cy="908720"/>
          </a:xfrm>
        </p:spPr>
        <p:txBody>
          <a:bodyPr>
            <a:normAutofit/>
          </a:bodyPr>
          <a:lstStyle/>
          <a:p>
            <a:r>
              <a:rPr lang="fr-FR" cap="none" dirty="0"/>
              <a:t>Merci de votre attention</a:t>
            </a:r>
            <a:endParaRPr lang="fr-FR" dirty="0"/>
          </a:p>
        </p:txBody>
      </p:sp>
      <p:sp>
        <p:nvSpPr>
          <p:cNvPr id="7" name="Espace réservé du contenu 4"/>
          <p:cNvSpPr txBox="1">
            <a:spLocks/>
          </p:cNvSpPr>
          <p:nvPr/>
        </p:nvSpPr>
        <p:spPr>
          <a:xfrm>
            <a:off x="3347864" y="5157192"/>
            <a:ext cx="5688632" cy="864095"/>
          </a:xfrm>
          <a:prstGeom prst="rect">
            <a:avLst/>
          </a:prstGeom>
        </p:spPr>
        <p:txBody>
          <a:bodyPr vert="horz" lIns="91440" tIns="45720" rIns="91440" bIns="45720" rtlCol="0">
            <a:normAutofit/>
          </a:bodyPr>
          <a:lstStyle>
            <a:lvl1pPr marL="252000" indent="-252000" algn="l" defTabSz="914400" rtl="0" eaLnBrk="1" latinLnBrk="0" hangingPunct="1">
              <a:spcBef>
                <a:spcPct val="20000"/>
              </a:spcBef>
              <a:buFont typeface="Wingdings" panose="05000000000000000000" pitchFamily="2" charset="2"/>
              <a:buChar char="§"/>
              <a:defRPr sz="2600" kern="1200">
                <a:solidFill>
                  <a:srgbClr val="205AA7"/>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rgbClr val="205AA7"/>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nSpc>
                <a:spcPct val="120000"/>
              </a:lnSpc>
              <a:buNone/>
            </a:pPr>
            <a:r>
              <a:rPr lang="fr-FR" sz="2000" dirty="0"/>
              <a:t>contact:  </a:t>
            </a:r>
            <a:r>
              <a:rPr lang="fr-FR" sz="2000" dirty="0" smtClean="0"/>
              <a:t>charles.lecorroller@acpr.banque-france.fr</a:t>
            </a:r>
            <a:endParaRPr lang="fr-FR" sz="2000" dirty="0"/>
          </a:p>
        </p:txBody>
      </p:sp>
    </p:spTree>
    <p:extLst>
      <p:ext uri="{BB962C8B-B14F-4D97-AF65-F5344CB8AC3E}">
        <p14:creationId xmlns:p14="http://schemas.microsoft.com/office/powerpoint/2010/main" val="21735688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3"/>
          </p:nvPr>
        </p:nvSpPr>
        <p:spPr/>
        <p:txBody>
          <a:bodyPr/>
          <a:lstStyle/>
          <a:p>
            <a:endParaRPr lang="fr-FR" dirty="0"/>
          </a:p>
        </p:txBody>
      </p:sp>
      <p:sp>
        <p:nvSpPr>
          <p:cNvPr id="3" name="Espace réservé du numéro de diapositive 2"/>
          <p:cNvSpPr>
            <a:spLocks noGrp="1"/>
          </p:cNvSpPr>
          <p:nvPr>
            <p:ph type="sldNum" sz="quarter" idx="4"/>
          </p:nvPr>
        </p:nvSpPr>
        <p:spPr/>
        <p:txBody>
          <a:bodyPr/>
          <a:lstStyle/>
          <a:p>
            <a:fld id="{A5612AF6-3794-417C-8315-010C3BB3AD18}" type="slidenum">
              <a:rPr lang="fr-FR" smtClean="0"/>
              <a:pPr/>
              <a:t>2</a:t>
            </a:fld>
            <a:endParaRPr lang="fr-FR" dirty="0"/>
          </a:p>
        </p:txBody>
      </p:sp>
      <p:sp>
        <p:nvSpPr>
          <p:cNvPr id="4" name="Espace réservé du texte 3"/>
          <p:cNvSpPr>
            <a:spLocks noGrp="1"/>
          </p:cNvSpPr>
          <p:nvPr>
            <p:ph type="body" sz="quarter" idx="10"/>
          </p:nvPr>
        </p:nvSpPr>
        <p:spPr/>
        <p:txBody>
          <a:bodyPr/>
          <a:lstStyle/>
          <a:p>
            <a:pPr marL="0" indent="0">
              <a:buNone/>
            </a:pPr>
            <a:r>
              <a:rPr lang="fr-FR" dirty="0" smtClean="0"/>
              <a:t>Introduction</a:t>
            </a:r>
          </a:p>
          <a:p>
            <a:r>
              <a:rPr lang="fr-FR" dirty="0" smtClean="0"/>
              <a:t>Présentation de la réglementation ;</a:t>
            </a:r>
          </a:p>
          <a:p>
            <a:r>
              <a:rPr lang="fr-FR" dirty="0" smtClean="0"/>
              <a:t>Travaux en cours et quelques réflexions</a:t>
            </a:r>
          </a:p>
          <a:p>
            <a:pPr marL="0" indent="0">
              <a:buNone/>
            </a:pPr>
            <a:r>
              <a:rPr lang="fr-FR" dirty="0" smtClean="0"/>
              <a:t>Annexe:  le PBA 19 de l’IAIS</a:t>
            </a:r>
            <a:endParaRPr lang="fr-FR" dirty="0"/>
          </a:p>
        </p:txBody>
      </p:sp>
    </p:spTree>
    <p:extLst>
      <p:ext uri="{BB962C8B-B14F-4D97-AF65-F5344CB8AC3E}">
        <p14:creationId xmlns:p14="http://schemas.microsoft.com/office/powerpoint/2010/main" val="29130770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Introduction</a:t>
            </a:r>
            <a:endParaRPr lang="fr-FR" dirty="0"/>
          </a:p>
        </p:txBody>
      </p:sp>
      <p:sp>
        <p:nvSpPr>
          <p:cNvPr id="3" name="Espace réservé du pied de page 2"/>
          <p:cNvSpPr>
            <a:spLocks noGrp="1"/>
          </p:cNvSpPr>
          <p:nvPr>
            <p:ph type="ftr" sz="quarter" idx="3"/>
          </p:nvPr>
        </p:nvSpPr>
        <p:spPr/>
        <p:txBody>
          <a:bodyPr/>
          <a:lstStyle/>
          <a:p>
            <a:endParaRPr lang="fr-FR" dirty="0"/>
          </a:p>
        </p:txBody>
      </p:sp>
      <p:sp>
        <p:nvSpPr>
          <p:cNvPr id="4" name="Espace réservé du numéro de diapositive 3"/>
          <p:cNvSpPr>
            <a:spLocks noGrp="1"/>
          </p:cNvSpPr>
          <p:nvPr>
            <p:ph type="sldNum" sz="quarter" idx="4"/>
          </p:nvPr>
        </p:nvSpPr>
        <p:spPr/>
        <p:txBody>
          <a:bodyPr/>
          <a:lstStyle/>
          <a:p>
            <a:fld id="{A5612AF6-3794-417C-8315-010C3BB3AD18}" type="slidenum">
              <a:rPr lang="fr-FR" smtClean="0"/>
              <a:pPr/>
              <a:t>3</a:t>
            </a:fld>
            <a:endParaRPr lang="fr-FR" dirty="0"/>
          </a:p>
        </p:txBody>
      </p:sp>
      <p:sp>
        <p:nvSpPr>
          <p:cNvPr id="5" name="Espace réservé du contenu 4"/>
          <p:cNvSpPr>
            <a:spLocks noGrp="1"/>
          </p:cNvSpPr>
          <p:nvPr>
            <p:ph idx="1"/>
          </p:nvPr>
        </p:nvSpPr>
        <p:spPr/>
        <p:txBody>
          <a:bodyPr>
            <a:normAutofit fontScale="92500"/>
          </a:bodyPr>
          <a:lstStyle/>
          <a:p>
            <a:r>
              <a:rPr lang="fr-FR" dirty="0" smtClean="0"/>
              <a:t>La </a:t>
            </a:r>
            <a:r>
              <a:rPr lang="fr-FR" dirty="0" smtClean="0">
                <a:hlinkClick r:id="rId2"/>
              </a:rPr>
              <a:t>Directive Distribution Assurance</a:t>
            </a:r>
            <a:r>
              <a:rPr lang="fr-FR" dirty="0" smtClean="0"/>
              <a:t> (DDA) 2016/97,  applicable à compter du </a:t>
            </a:r>
            <a:r>
              <a:rPr lang="fr-FR" b="1" dirty="0" smtClean="0"/>
              <a:t>1</a:t>
            </a:r>
            <a:r>
              <a:rPr lang="fr-FR" b="1" baseline="30000" dirty="0" smtClean="0"/>
              <a:t>er</a:t>
            </a:r>
            <a:r>
              <a:rPr lang="fr-FR" b="1" dirty="0" smtClean="0"/>
              <a:t> octobre 2018</a:t>
            </a:r>
            <a:r>
              <a:rPr lang="fr-FR" dirty="0" smtClean="0"/>
              <a:t>, a introduit dans l’industrie de l’assurance un nouveau concept à forts enjeux :</a:t>
            </a:r>
          </a:p>
          <a:p>
            <a:r>
              <a:rPr lang="fr-FR" b="1" dirty="0" smtClean="0"/>
              <a:t>La Gouvernance et Surveillance des Produits </a:t>
            </a:r>
            <a:r>
              <a:rPr lang="fr-FR" dirty="0" smtClean="0"/>
              <a:t>(GSP) ou </a:t>
            </a:r>
            <a:r>
              <a:rPr lang="fr-FR" b="1" i="1" dirty="0" smtClean="0"/>
              <a:t>Product </a:t>
            </a:r>
            <a:r>
              <a:rPr lang="fr-FR" b="1" i="1" dirty="0" err="1" smtClean="0"/>
              <a:t>Oversight</a:t>
            </a:r>
            <a:r>
              <a:rPr lang="fr-FR" b="1" i="1" dirty="0" smtClean="0"/>
              <a:t> </a:t>
            </a:r>
            <a:r>
              <a:rPr lang="fr-FR" b="1" i="1" dirty="0" err="1" smtClean="0"/>
              <a:t>Governance</a:t>
            </a:r>
            <a:r>
              <a:rPr lang="fr-FR" b="1" i="1" dirty="0" smtClean="0"/>
              <a:t> </a:t>
            </a:r>
            <a:r>
              <a:rPr lang="fr-FR" i="1" dirty="0" smtClean="0"/>
              <a:t>(POG)</a:t>
            </a:r>
            <a:r>
              <a:rPr lang="fr-FR" dirty="0" smtClean="0"/>
              <a:t> ;</a:t>
            </a:r>
          </a:p>
          <a:p>
            <a:r>
              <a:rPr lang="fr-FR" dirty="0" smtClean="0"/>
              <a:t>Ce concept a été particulièrement précisé par un texte de niveau II : </a:t>
            </a:r>
            <a:r>
              <a:rPr lang="fr-FR" dirty="0" smtClean="0">
                <a:hlinkClick r:id="rId3"/>
              </a:rPr>
              <a:t>le Règlement Délégué UE 2017/2358 (RD)</a:t>
            </a:r>
            <a:r>
              <a:rPr lang="fr-FR" dirty="0" smtClean="0"/>
              <a:t>. Ce RD est </a:t>
            </a:r>
            <a:r>
              <a:rPr lang="fr-FR" b="1" dirty="0" smtClean="0"/>
              <a:t>directement applicable </a:t>
            </a:r>
            <a:r>
              <a:rPr lang="fr-FR" dirty="0" smtClean="0"/>
              <a:t>dans les pays de l’UE.</a:t>
            </a:r>
          </a:p>
          <a:p>
            <a:r>
              <a:rPr lang="fr-FR" dirty="0" smtClean="0"/>
              <a:t>Objectif de cette présentation :</a:t>
            </a:r>
          </a:p>
          <a:p>
            <a:pPr lvl="1"/>
            <a:r>
              <a:rPr lang="fr-FR" dirty="0" smtClean="0"/>
              <a:t>1) Une présentation synthétique de la réglementation ;</a:t>
            </a:r>
          </a:p>
          <a:p>
            <a:pPr lvl="1"/>
            <a:r>
              <a:rPr lang="fr-FR" dirty="0" smtClean="0"/>
              <a:t>2) Les travaux en cours et quelques réflexions. </a:t>
            </a:r>
          </a:p>
        </p:txBody>
      </p:sp>
    </p:spTree>
    <p:extLst>
      <p:ext uri="{BB962C8B-B14F-4D97-AF65-F5344CB8AC3E}">
        <p14:creationId xmlns:p14="http://schemas.microsoft.com/office/powerpoint/2010/main" val="31357088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683568" y="1557900"/>
            <a:ext cx="8316864" cy="5310336"/>
          </a:xfrm>
        </p:spPr>
        <p:txBody>
          <a:bodyPr/>
          <a:lstStyle/>
          <a:p>
            <a:pPr>
              <a:spcAft>
                <a:spcPts val="1200"/>
              </a:spcAft>
            </a:pPr>
            <a:r>
              <a:rPr lang="fr-FR" sz="2400" dirty="0"/>
              <a:t>La GSP repose sur une relation entre </a:t>
            </a:r>
            <a:r>
              <a:rPr lang="fr-FR" sz="2400" dirty="0" smtClean="0"/>
              <a:t/>
            </a:r>
            <a:br>
              <a:rPr lang="fr-FR" sz="2400" dirty="0" smtClean="0"/>
            </a:br>
            <a:r>
              <a:rPr lang="fr-FR" sz="2400" dirty="0" smtClean="0"/>
              <a:t>– d’une part, </a:t>
            </a:r>
            <a:r>
              <a:rPr lang="fr-FR" sz="2400" u="sng" dirty="0" smtClean="0"/>
              <a:t>le(s) concepteur(s) de </a:t>
            </a:r>
            <a:r>
              <a:rPr lang="fr-FR" sz="2400" u="sng" dirty="0"/>
              <a:t>produit d’assurance </a:t>
            </a:r>
            <a:r>
              <a:rPr lang="fr-FR" sz="2400" dirty="0" smtClean="0"/>
              <a:t>(</a:t>
            </a:r>
            <a:r>
              <a:rPr lang="fr-FR" sz="2400" dirty="0" smtClean="0"/>
              <a:t>assureur </a:t>
            </a:r>
            <a:r>
              <a:rPr lang="fr-FR" sz="2400" dirty="0" smtClean="0"/>
              <a:t>et </a:t>
            </a:r>
            <a:r>
              <a:rPr lang="fr-FR" sz="2400" dirty="0"/>
              <a:t>dans certains cas </a:t>
            </a:r>
            <a:r>
              <a:rPr lang="fr-FR" sz="2400" dirty="0" smtClean="0"/>
              <a:t>un ou des intermédiaires </a:t>
            </a:r>
            <a:r>
              <a:rPr lang="fr-FR" sz="2400" dirty="0" smtClean="0"/>
              <a:t>d’assurances</a:t>
            </a:r>
            <a:r>
              <a:rPr lang="fr-FR" sz="2400" dirty="0" smtClean="0"/>
              <a:t>),</a:t>
            </a:r>
            <a:r>
              <a:rPr lang="fr-FR" sz="2400" smtClean="0"/>
              <a:t/>
            </a:r>
            <a:br>
              <a:rPr lang="fr-FR" sz="2400" smtClean="0"/>
            </a:br>
            <a:r>
              <a:rPr lang="fr-FR" sz="2400" smtClean="0"/>
              <a:t>– d’autre part, </a:t>
            </a:r>
            <a:r>
              <a:rPr lang="fr-FR" sz="2400" dirty="0" smtClean="0"/>
              <a:t>le(s) distributeur(s) de produit </a:t>
            </a:r>
            <a:r>
              <a:rPr lang="fr-FR" sz="2400" dirty="0" smtClean="0"/>
              <a:t>d’assurance. </a:t>
            </a:r>
            <a:endParaRPr lang="fr-FR" sz="2400" dirty="0" smtClean="0"/>
          </a:p>
          <a:p>
            <a:pPr>
              <a:spcAft>
                <a:spcPts val="1200"/>
              </a:spcAft>
            </a:pPr>
            <a:r>
              <a:rPr lang="fr-FR" sz="2400" dirty="0" smtClean="0"/>
              <a:t>Le distributeur propose des produits d’assurances qu’il n’a pas </a:t>
            </a:r>
            <a:r>
              <a:rPr lang="fr-FR" sz="2400" dirty="0" smtClean="0"/>
              <a:t>conçus </a:t>
            </a:r>
            <a:r>
              <a:rPr lang="fr-FR" sz="2400" dirty="0" smtClean="0"/>
              <a:t>ou fournit des </a:t>
            </a:r>
            <a:r>
              <a:rPr lang="fr-FR" sz="2400" dirty="0" smtClean="0"/>
              <a:t>conseils </a:t>
            </a:r>
            <a:r>
              <a:rPr lang="fr-FR" sz="2400" dirty="0" smtClean="0"/>
              <a:t>à leurs sujets.</a:t>
            </a:r>
          </a:p>
          <a:p>
            <a:pPr>
              <a:spcAft>
                <a:spcPts val="1200"/>
              </a:spcAft>
            </a:pPr>
            <a:r>
              <a:rPr lang="fr-FR" sz="2400" dirty="0" smtClean="0"/>
              <a:t>En cas de </a:t>
            </a:r>
            <a:r>
              <a:rPr lang="fr-FR" sz="2400" u="sng" dirty="0" err="1" smtClean="0"/>
              <a:t>co</a:t>
            </a:r>
            <a:r>
              <a:rPr lang="fr-FR" sz="2400" u="sng" dirty="0" smtClean="0"/>
              <a:t>-conception</a:t>
            </a:r>
            <a:r>
              <a:rPr lang="fr-FR" sz="2400" dirty="0" smtClean="0"/>
              <a:t> (intermédiaire </a:t>
            </a:r>
            <a:r>
              <a:rPr lang="fr-FR" sz="2400" b="1" dirty="0" smtClean="0"/>
              <a:t>et</a:t>
            </a:r>
            <a:r>
              <a:rPr lang="fr-FR" sz="2400" dirty="0" smtClean="0"/>
              <a:t> </a:t>
            </a:r>
            <a:r>
              <a:rPr lang="fr-FR" sz="2400" dirty="0" smtClean="0"/>
              <a:t>assureur) </a:t>
            </a:r>
            <a:r>
              <a:rPr lang="fr-FR" sz="2400" dirty="0" smtClean="0"/>
              <a:t>d’un produit, </a:t>
            </a:r>
            <a:r>
              <a:rPr lang="fr-FR" sz="2400" u="sng" dirty="0" smtClean="0"/>
              <a:t>un accord écrit ,</a:t>
            </a:r>
            <a:r>
              <a:rPr lang="fr-FR" sz="2400" dirty="0" smtClean="0"/>
              <a:t>qui précise les modalités de collaboration entre les deux acteurs quant au respect des exigences applicables au concepteur, </a:t>
            </a:r>
            <a:r>
              <a:rPr lang="fr-FR" sz="2400" u="sng" dirty="0" smtClean="0"/>
              <a:t>est exigé</a:t>
            </a:r>
            <a:r>
              <a:rPr lang="fr-FR" sz="2400" dirty="0" smtClean="0"/>
              <a:t>.</a:t>
            </a:r>
            <a:endParaRPr lang="fr-FR" sz="2400" dirty="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4</a:t>
            </a:fld>
            <a:endParaRPr lang="fr-FR" dirty="0"/>
          </a:p>
        </p:txBody>
      </p:sp>
      <p:sp>
        <p:nvSpPr>
          <p:cNvPr id="6" name="Titre 5"/>
          <p:cNvSpPr>
            <a:spLocks noGrp="1"/>
          </p:cNvSpPr>
          <p:nvPr>
            <p:ph type="title"/>
          </p:nvPr>
        </p:nvSpPr>
        <p:spPr/>
        <p:txBody>
          <a:bodyPr>
            <a:normAutofit/>
          </a:bodyPr>
          <a:lstStyle/>
          <a:p>
            <a:r>
              <a:rPr lang="fr-FR" dirty="0" smtClean="0"/>
              <a:t>1) Présentation de la Réglementation (1/4) : art. 25 de la DDA, transposé a l’art. L. 516-1 du c. </a:t>
            </a:r>
            <a:r>
              <a:rPr lang="fr-FR" dirty="0" err="1" smtClean="0"/>
              <a:t>ass</a:t>
            </a:r>
            <a:r>
              <a:rPr lang="fr-FR" dirty="0" smtClean="0"/>
              <a:t>. Français</a:t>
            </a:r>
            <a:endParaRPr lang="fr-FR" dirty="0"/>
          </a:p>
        </p:txBody>
      </p:sp>
    </p:spTree>
    <p:extLst>
      <p:ext uri="{BB962C8B-B14F-4D97-AF65-F5344CB8AC3E}">
        <p14:creationId xmlns:p14="http://schemas.microsoft.com/office/powerpoint/2010/main" val="1088772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971600" y="1143000"/>
            <a:ext cx="8028832" cy="5310336"/>
          </a:xfrm>
        </p:spPr>
        <p:txBody>
          <a:bodyPr/>
          <a:lstStyle/>
          <a:p>
            <a:pPr marL="0" indent="0">
              <a:buNone/>
            </a:pPr>
            <a:r>
              <a:rPr lang="fr-FR" sz="1800" dirty="0" smtClean="0"/>
              <a:t>La GSP repose sur </a:t>
            </a:r>
            <a:r>
              <a:rPr lang="fr-FR" sz="1800" u="sng" dirty="0" smtClean="0"/>
              <a:t>plusieurs obligations organisationnelles</a:t>
            </a:r>
            <a:r>
              <a:rPr lang="fr-FR" sz="1800" dirty="0" smtClean="0"/>
              <a:t> applicables tant pour le concepteur (C) que le distributeur (D).</a:t>
            </a:r>
          </a:p>
          <a:p>
            <a:pPr marL="400050" indent="-400050">
              <a:buFont typeface="+mj-lt"/>
              <a:buAutoNum type="romanLcPeriod"/>
            </a:pPr>
            <a:r>
              <a:rPr lang="fr-FR" sz="1800" u="sng" dirty="0" smtClean="0"/>
              <a:t>Mise en place d’un processus de validation de chaque produit d’assurance,</a:t>
            </a:r>
            <a:r>
              <a:rPr lang="fr-FR" sz="1800" dirty="0" smtClean="0"/>
              <a:t> ou </a:t>
            </a:r>
            <a:r>
              <a:rPr lang="fr-FR" sz="1800" u="sng" dirty="0" smtClean="0"/>
              <a:t>des modifications significatives </a:t>
            </a:r>
            <a:r>
              <a:rPr lang="fr-FR" sz="1800" dirty="0" smtClean="0"/>
              <a:t>apportées à un produit d’assurance (C) ;</a:t>
            </a:r>
          </a:p>
          <a:p>
            <a:pPr marL="400050" indent="-400050">
              <a:buFont typeface="+mj-lt"/>
              <a:buAutoNum type="romanLcPeriod"/>
            </a:pPr>
            <a:r>
              <a:rPr lang="fr-FR" sz="1800" dirty="0" smtClean="0"/>
              <a:t>Détermination d’un </a:t>
            </a:r>
            <a:r>
              <a:rPr lang="fr-FR" sz="1800" u="sng" dirty="0" smtClean="0"/>
              <a:t>marché cible</a:t>
            </a:r>
            <a:r>
              <a:rPr lang="fr-FR" sz="1800" dirty="0" smtClean="0"/>
              <a:t> (C) ;</a:t>
            </a:r>
          </a:p>
          <a:p>
            <a:pPr marL="400050" indent="-400050">
              <a:buFont typeface="+mj-lt"/>
              <a:buAutoNum type="romanLcPeriod"/>
            </a:pPr>
            <a:r>
              <a:rPr lang="fr-FR" sz="1800" dirty="0" smtClean="0"/>
              <a:t>Détermination d’une </a:t>
            </a:r>
            <a:r>
              <a:rPr lang="fr-FR" sz="1800" u="sng" dirty="0" smtClean="0"/>
              <a:t>stratégie de distribution</a:t>
            </a:r>
            <a:r>
              <a:rPr lang="fr-FR" sz="1800" dirty="0" smtClean="0"/>
              <a:t> </a:t>
            </a:r>
            <a:r>
              <a:rPr lang="fr-FR" sz="1800" dirty="0" smtClean="0"/>
              <a:t>(C </a:t>
            </a:r>
            <a:r>
              <a:rPr lang="fr-FR" sz="1800" dirty="0" smtClean="0"/>
              <a:t>et D);</a:t>
            </a:r>
          </a:p>
          <a:p>
            <a:pPr marL="400050" indent="-400050">
              <a:buFont typeface="+mj-lt"/>
              <a:buAutoNum type="romanLcPeriod"/>
            </a:pPr>
            <a:r>
              <a:rPr lang="fr-FR" sz="1800" dirty="0" smtClean="0"/>
              <a:t>Le concepteur doit prendre des mesures pour que le produit soit distribué au marché cible défini ;</a:t>
            </a:r>
          </a:p>
          <a:p>
            <a:pPr marL="400050" indent="-400050">
              <a:buFont typeface="+mj-lt"/>
              <a:buAutoNum type="romanLcPeriod"/>
            </a:pPr>
            <a:r>
              <a:rPr lang="fr-FR" sz="1800" u="sng" dirty="0" smtClean="0"/>
              <a:t>Mise à la disposition des distributeurs</a:t>
            </a:r>
            <a:r>
              <a:rPr lang="fr-FR" sz="1800" dirty="0" smtClean="0"/>
              <a:t> de tous les renseignements utiles sur le produit et le marché cible ;</a:t>
            </a:r>
          </a:p>
          <a:p>
            <a:pPr marL="400050" indent="-400050">
              <a:buFont typeface="+mj-lt"/>
              <a:buAutoNum type="romanLcPeriod"/>
            </a:pPr>
            <a:r>
              <a:rPr lang="fr-FR" sz="1800" dirty="0" smtClean="0"/>
              <a:t>Le distributeur se dote de </a:t>
            </a:r>
            <a:r>
              <a:rPr lang="fr-FR" sz="1800" u="sng" dirty="0" smtClean="0"/>
              <a:t>dispositifs appropriés </a:t>
            </a:r>
            <a:r>
              <a:rPr lang="fr-FR" sz="1800" dirty="0" smtClean="0"/>
              <a:t>pour se procurer les renseignements et comprendre les caractéristiques et le marché cible de chaque produit.</a:t>
            </a:r>
          </a:p>
          <a:p>
            <a:pPr marL="400050" indent="-400050">
              <a:buFont typeface="+mj-lt"/>
              <a:buAutoNum type="romanLcPeriod"/>
            </a:pPr>
            <a:r>
              <a:rPr lang="fr-FR" sz="1800" u="sng" dirty="0" smtClean="0"/>
              <a:t>Révisions périodiques </a:t>
            </a:r>
            <a:r>
              <a:rPr lang="fr-FR" sz="1800" dirty="0" smtClean="0"/>
              <a:t>des dispositifs (C et D)</a:t>
            </a:r>
          </a:p>
          <a:p>
            <a:pPr marL="0" indent="0">
              <a:buNone/>
            </a:pPr>
            <a:endParaRPr lang="fr-FR" sz="1800" dirty="0"/>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5</a:t>
            </a:fld>
            <a:endParaRPr lang="fr-FR" dirty="0"/>
          </a:p>
        </p:txBody>
      </p:sp>
      <p:sp>
        <p:nvSpPr>
          <p:cNvPr id="6" name="Titre 5"/>
          <p:cNvSpPr>
            <a:spLocks noGrp="1"/>
          </p:cNvSpPr>
          <p:nvPr>
            <p:ph type="title"/>
          </p:nvPr>
        </p:nvSpPr>
        <p:spPr/>
        <p:txBody>
          <a:bodyPr>
            <a:normAutofit/>
          </a:bodyPr>
          <a:lstStyle/>
          <a:p>
            <a:r>
              <a:rPr lang="fr-FR" dirty="0" smtClean="0"/>
              <a:t>1) Présentation de la Réglementation (2/4) : art. 25 de la DDA, transposé a l’art. L. 516-1 du c. </a:t>
            </a:r>
            <a:r>
              <a:rPr lang="fr-FR" dirty="0" err="1" smtClean="0"/>
              <a:t>ass</a:t>
            </a:r>
            <a:r>
              <a:rPr lang="fr-FR" dirty="0" smtClean="0"/>
              <a:t>. Français</a:t>
            </a:r>
            <a:endParaRPr lang="fr-FR" dirty="0"/>
          </a:p>
        </p:txBody>
      </p:sp>
    </p:spTree>
    <p:extLst>
      <p:ext uri="{BB962C8B-B14F-4D97-AF65-F5344CB8AC3E}">
        <p14:creationId xmlns:p14="http://schemas.microsoft.com/office/powerpoint/2010/main" val="1372125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468000" y="1143000"/>
            <a:ext cx="6995120" cy="4525963"/>
          </a:xfrm>
        </p:spPr>
        <p:txBody>
          <a:bodyPr/>
          <a:lstStyle/>
          <a:p>
            <a:pPr marL="0" indent="0">
              <a:buNone/>
            </a:pPr>
            <a:endParaRPr lang="fr-FR" sz="1800" dirty="0"/>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6</a:t>
            </a:fld>
            <a:endParaRPr lang="fr-FR" dirty="0"/>
          </a:p>
        </p:txBody>
      </p:sp>
      <p:sp>
        <p:nvSpPr>
          <p:cNvPr id="6" name="Titre 5"/>
          <p:cNvSpPr>
            <a:spLocks noGrp="1"/>
          </p:cNvSpPr>
          <p:nvPr>
            <p:ph type="title"/>
          </p:nvPr>
        </p:nvSpPr>
        <p:spPr/>
        <p:txBody>
          <a:bodyPr/>
          <a:lstStyle/>
          <a:p>
            <a:r>
              <a:rPr lang="fr-FR" dirty="0" smtClean="0"/>
              <a:t>1) Présentation de la Réglementation (3/4) : Le RD Schématisé</a:t>
            </a:r>
            <a:endParaRPr lang="fr-FR" dirty="0"/>
          </a:p>
        </p:txBody>
      </p:sp>
      <p:sp>
        <p:nvSpPr>
          <p:cNvPr id="10" name="Rectangle 9"/>
          <p:cNvSpPr/>
          <p:nvPr/>
        </p:nvSpPr>
        <p:spPr>
          <a:xfrm>
            <a:off x="1065626" y="1446416"/>
            <a:ext cx="2232248" cy="54360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Producteur concepteur</a:t>
            </a:r>
            <a:endParaRPr lang="fr-FR" dirty="0"/>
          </a:p>
        </p:txBody>
      </p:sp>
      <p:sp>
        <p:nvSpPr>
          <p:cNvPr id="11" name="Rectangle 10"/>
          <p:cNvSpPr/>
          <p:nvPr/>
        </p:nvSpPr>
        <p:spPr>
          <a:xfrm>
            <a:off x="4893359" y="1412776"/>
            <a:ext cx="2232248" cy="53552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Distributeur</a:t>
            </a:r>
            <a:endParaRPr lang="fr-FR" dirty="0"/>
          </a:p>
        </p:txBody>
      </p:sp>
      <p:cxnSp>
        <p:nvCxnSpPr>
          <p:cNvPr id="13" name="Connecteur droit 12"/>
          <p:cNvCxnSpPr/>
          <p:nvPr/>
        </p:nvCxnSpPr>
        <p:spPr>
          <a:xfrm>
            <a:off x="4068986" y="1446416"/>
            <a:ext cx="16663" cy="3528392"/>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784883" y="5413191"/>
            <a:ext cx="6929562" cy="724195"/>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 typeface="Arial" panose="020B0604020202020204" pitchFamily="34" charset="0"/>
              <a:buChar char="•"/>
            </a:pPr>
            <a:r>
              <a:rPr lang="fr-FR" sz="1400" dirty="0" smtClean="0"/>
              <a:t>DDA : possibilité pour un intermédiaire de prendre part à la conception d’un produit ;</a:t>
            </a:r>
          </a:p>
          <a:p>
            <a:pPr marL="285750" indent="-285750" algn="just">
              <a:buFont typeface="Arial" panose="020B0604020202020204" pitchFamily="34" charset="0"/>
              <a:buChar char="•"/>
            </a:pPr>
            <a:r>
              <a:rPr lang="fr-FR" sz="1400" dirty="0" smtClean="0"/>
              <a:t>RD : définition de ce qu’est un concepteur, nécessité d’un accord écrit entre l’assureur et l’intermédiaire </a:t>
            </a:r>
            <a:endParaRPr lang="fr-FR" sz="1400" dirty="0"/>
          </a:p>
        </p:txBody>
      </p:sp>
      <p:sp>
        <p:nvSpPr>
          <p:cNvPr id="16" name="Rectangle 15"/>
          <p:cNvSpPr/>
          <p:nvPr/>
        </p:nvSpPr>
        <p:spPr>
          <a:xfrm>
            <a:off x="1065626" y="2787871"/>
            <a:ext cx="2255302" cy="77283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Identification d’un marché cible, test du produit</a:t>
            </a:r>
            <a:endParaRPr lang="fr-FR" sz="1000" dirty="0" smtClean="0">
              <a:solidFill>
                <a:schemeClr val="tx1"/>
              </a:solidFill>
            </a:endParaRPr>
          </a:p>
          <a:p>
            <a:r>
              <a:rPr lang="fr-FR" sz="1000" dirty="0" smtClean="0"/>
              <a:t>Sélection du canal de distribution approprié</a:t>
            </a:r>
            <a:endParaRPr lang="fr-FR" sz="1000" dirty="0"/>
          </a:p>
        </p:txBody>
      </p:sp>
      <p:sp>
        <p:nvSpPr>
          <p:cNvPr id="17" name="Rectangle 16"/>
          <p:cNvSpPr/>
          <p:nvPr/>
        </p:nvSpPr>
        <p:spPr>
          <a:xfrm>
            <a:off x="4899267" y="2190124"/>
            <a:ext cx="2232248" cy="40905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Mise en place et validation des processus de distribution des produits</a:t>
            </a:r>
            <a:endParaRPr lang="fr-FR" dirty="0"/>
          </a:p>
        </p:txBody>
      </p:sp>
      <p:sp>
        <p:nvSpPr>
          <p:cNvPr id="18" name="Rectangle 17"/>
          <p:cNvSpPr/>
          <p:nvPr/>
        </p:nvSpPr>
        <p:spPr>
          <a:xfrm>
            <a:off x="1065626" y="2247828"/>
            <a:ext cx="2232248" cy="36052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Mise en place et validation des processus de conception des produits </a:t>
            </a:r>
            <a:endParaRPr lang="fr-FR" sz="1000" dirty="0"/>
          </a:p>
        </p:txBody>
      </p:sp>
      <p:sp>
        <p:nvSpPr>
          <p:cNvPr id="19" name="Rectangle 18"/>
          <p:cNvSpPr/>
          <p:nvPr/>
        </p:nvSpPr>
        <p:spPr>
          <a:xfrm>
            <a:off x="4893359" y="2759342"/>
            <a:ext cx="2232248" cy="45069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sz="1000" dirty="0" smtClean="0"/>
              <a:t>Obtention des informations concernant le marché cible et le produit</a:t>
            </a:r>
            <a:endParaRPr lang="fr-FR" sz="1000" dirty="0"/>
          </a:p>
        </p:txBody>
      </p:sp>
      <p:sp>
        <p:nvSpPr>
          <p:cNvPr id="23" name="Rectangle 22"/>
          <p:cNvSpPr/>
          <p:nvPr/>
        </p:nvSpPr>
        <p:spPr>
          <a:xfrm>
            <a:off x="4893359" y="3831645"/>
            <a:ext cx="2232248" cy="37906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Envoi des informations sur la commercialisation au producteur </a:t>
            </a:r>
            <a:endParaRPr lang="fr-FR" sz="1000" dirty="0"/>
          </a:p>
        </p:txBody>
      </p:sp>
      <p:sp>
        <p:nvSpPr>
          <p:cNvPr id="24" name="Rectangle 23"/>
          <p:cNvSpPr/>
          <p:nvPr/>
        </p:nvSpPr>
        <p:spPr>
          <a:xfrm>
            <a:off x="1088680" y="3693146"/>
            <a:ext cx="2232248" cy="40981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sz="1000" dirty="0" smtClean="0"/>
              <a:t>Révision régulière des processus</a:t>
            </a:r>
            <a:endParaRPr lang="fr-FR" sz="1000" dirty="0"/>
          </a:p>
        </p:txBody>
      </p:sp>
      <p:sp>
        <p:nvSpPr>
          <p:cNvPr id="25" name="Rectangle 24"/>
          <p:cNvSpPr/>
          <p:nvPr/>
        </p:nvSpPr>
        <p:spPr>
          <a:xfrm>
            <a:off x="1088680" y="4209619"/>
            <a:ext cx="2232248" cy="379224"/>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Identification des défaillances potentielles</a:t>
            </a:r>
            <a:endParaRPr lang="fr-FR" sz="1000" dirty="0"/>
          </a:p>
        </p:txBody>
      </p:sp>
      <p:sp>
        <p:nvSpPr>
          <p:cNvPr id="26" name="Rectangle 25"/>
          <p:cNvSpPr/>
          <p:nvPr/>
        </p:nvSpPr>
        <p:spPr>
          <a:xfrm>
            <a:off x="1079812" y="4721288"/>
            <a:ext cx="2241116" cy="484284"/>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Mise en </a:t>
            </a:r>
            <a:r>
              <a:rPr lang="fr-FR" sz="1000" dirty="0" smtClean="0"/>
              <a:t>place des actions correctives appropriées </a:t>
            </a:r>
            <a:endParaRPr lang="fr-FR" sz="1000" dirty="0"/>
          </a:p>
        </p:txBody>
      </p:sp>
      <p:sp>
        <p:nvSpPr>
          <p:cNvPr id="27" name="Double flèche horizontale 26"/>
          <p:cNvSpPr/>
          <p:nvPr/>
        </p:nvSpPr>
        <p:spPr>
          <a:xfrm>
            <a:off x="3466093" y="2956702"/>
            <a:ext cx="1325089" cy="160556"/>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Double flèche horizontale 27"/>
          <p:cNvSpPr/>
          <p:nvPr/>
        </p:nvSpPr>
        <p:spPr>
          <a:xfrm>
            <a:off x="3423104" y="3864000"/>
            <a:ext cx="1325089" cy="150885"/>
          </a:xfrm>
          <a:prstGeom prst="lef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4914699" y="3370208"/>
            <a:ext cx="2232248" cy="322938"/>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000" dirty="0" smtClean="0"/>
              <a:t>Définition d’une stratégie de distribution</a:t>
            </a:r>
            <a:endParaRPr lang="fr-FR" sz="1000" dirty="0"/>
          </a:p>
        </p:txBody>
      </p:sp>
      <p:sp>
        <p:nvSpPr>
          <p:cNvPr id="37" name="Rectangle 36"/>
          <p:cNvSpPr/>
          <p:nvPr/>
        </p:nvSpPr>
        <p:spPr>
          <a:xfrm rot="16200000">
            <a:off x="-163530" y="2650495"/>
            <a:ext cx="1650603" cy="246221"/>
          </a:xfrm>
          <a:prstGeom prst="rect">
            <a:avLst/>
          </a:prstGeom>
        </p:spPr>
        <p:txBody>
          <a:bodyPr wrap="square">
            <a:spAutoFit/>
          </a:bodyPr>
          <a:lstStyle/>
          <a:p>
            <a:r>
              <a:rPr lang="fr-FR" sz="1000" dirty="0" smtClean="0"/>
              <a:t>Avant La Commercialisation</a:t>
            </a:r>
            <a:endParaRPr lang="fr-FR" sz="1000" dirty="0"/>
          </a:p>
        </p:txBody>
      </p:sp>
      <p:sp>
        <p:nvSpPr>
          <p:cNvPr id="38" name="Rectangle 37"/>
          <p:cNvSpPr/>
          <p:nvPr/>
        </p:nvSpPr>
        <p:spPr>
          <a:xfrm rot="16200000">
            <a:off x="-174506" y="4276120"/>
            <a:ext cx="1650603" cy="246221"/>
          </a:xfrm>
          <a:prstGeom prst="rect">
            <a:avLst/>
          </a:prstGeom>
        </p:spPr>
        <p:txBody>
          <a:bodyPr wrap="square">
            <a:spAutoFit/>
          </a:bodyPr>
          <a:lstStyle/>
          <a:p>
            <a:r>
              <a:rPr lang="fr-FR" sz="1000" dirty="0" smtClean="0"/>
              <a:t>Post- Commercialisation</a:t>
            </a:r>
            <a:endParaRPr lang="fr-FR" sz="1000" dirty="0"/>
          </a:p>
        </p:txBody>
      </p:sp>
    </p:spTree>
    <p:extLst>
      <p:ext uri="{BB962C8B-B14F-4D97-AF65-F5344CB8AC3E}">
        <p14:creationId xmlns:p14="http://schemas.microsoft.com/office/powerpoint/2010/main" val="9049835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683568" y="1052736"/>
            <a:ext cx="6995120" cy="5040560"/>
          </a:xfrm>
        </p:spPr>
        <p:txBody>
          <a:bodyPr/>
          <a:lstStyle/>
          <a:p>
            <a:pPr algn="just"/>
            <a:r>
              <a:rPr lang="fr-FR" sz="2200" dirty="0"/>
              <a:t>Conception / Production </a:t>
            </a:r>
          </a:p>
          <a:p>
            <a:pPr lvl="1" algn="just"/>
            <a:r>
              <a:rPr lang="fr-FR" sz="1900" dirty="0"/>
              <a:t>Produit = </a:t>
            </a:r>
            <a:r>
              <a:rPr lang="fr-FR" sz="1900" dirty="0" smtClean="0"/>
              <a:t>médicament ;</a:t>
            </a:r>
            <a:endParaRPr lang="fr-FR" sz="1900" dirty="0"/>
          </a:p>
          <a:p>
            <a:pPr lvl="1" algn="just"/>
            <a:r>
              <a:rPr lang="fr-FR" sz="1900" dirty="0"/>
              <a:t>Besoin d’une </a:t>
            </a:r>
            <a:r>
              <a:rPr lang="fr-FR" sz="1900" dirty="0" smtClean="0"/>
              <a:t>notice ;</a:t>
            </a:r>
            <a:endParaRPr lang="fr-FR" sz="1900" dirty="0"/>
          </a:p>
          <a:p>
            <a:pPr lvl="1" algn="just"/>
            <a:r>
              <a:rPr lang="fr-FR" sz="1900" dirty="0"/>
              <a:t>Le médicament doit être </a:t>
            </a:r>
            <a:r>
              <a:rPr lang="fr-FR" sz="1900" dirty="0" smtClean="0"/>
              <a:t>testé ;</a:t>
            </a:r>
            <a:endParaRPr lang="fr-FR" sz="1900" dirty="0"/>
          </a:p>
          <a:p>
            <a:pPr lvl="1" algn="just"/>
            <a:r>
              <a:rPr lang="fr-FR" sz="1900" dirty="0"/>
              <a:t>Il vise une pathologie précise (marché cible</a:t>
            </a:r>
            <a:r>
              <a:rPr lang="fr-FR" sz="1900" dirty="0" smtClean="0"/>
              <a:t>) ;</a:t>
            </a:r>
            <a:endParaRPr lang="fr-FR" sz="1900" dirty="0"/>
          </a:p>
          <a:p>
            <a:pPr lvl="1" algn="just"/>
            <a:r>
              <a:rPr lang="fr-FR" sz="1900" dirty="0"/>
              <a:t>Contre-indications (marché cible négatif</a:t>
            </a:r>
            <a:r>
              <a:rPr lang="fr-FR" sz="1900" dirty="0" smtClean="0"/>
              <a:t>) ;</a:t>
            </a:r>
            <a:endParaRPr lang="fr-FR" sz="1900" dirty="0"/>
          </a:p>
          <a:p>
            <a:pPr lvl="1"/>
            <a:r>
              <a:rPr lang="fr-FR" sz="1900" dirty="0"/>
              <a:t>Modalités d’administration / Posologie (stratégie de distribution</a:t>
            </a:r>
            <a:r>
              <a:rPr lang="fr-FR" sz="1900" dirty="0" smtClean="0"/>
              <a:t>)</a:t>
            </a:r>
            <a:endParaRPr lang="fr-FR" sz="1500" dirty="0"/>
          </a:p>
          <a:p>
            <a:pPr algn="just"/>
            <a:r>
              <a:rPr lang="fr-FR" sz="2500" dirty="0"/>
              <a:t> </a:t>
            </a:r>
            <a:r>
              <a:rPr lang="fr-FR" sz="2200" dirty="0"/>
              <a:t>Distribution</a:t>
            </a:r>
            <a:r>
              <a:rPr lang="fr-FR" sz="2500" dirty="0"/>
              <a:t> </a:t>
            </a:r>
          </a:p>
          <a:p>
            <a:pPr lvl="1" algn="just"/>
            <a:r>
              <a:rPr lang="fr-FR" sz="1900" dirty="0"/>
              <a:t>Distributeur = </a:t>
            </a:r>
            <a:r>
              <a:rPr lang="fr-FR" sz="1900" dirty="0" smtClean="0"/>
              <a:t>médecin ;</a:t>
            </a:r>
            <a:endParaRPr lang="fr-FR" sz="1900" dirty="0"/>
          </a:p>
          <a:p>
            <a:pPr lvl="1"/>
            <a:r>
              <a:rPr lang="fr-FR" sz="1900" dirty="0"/>
              <a:t>Questionnement du patient pour établir un diagnostic (exigences et besoins</a:t>
            </a:r>
            <a:r>
              <a:rPr lang="fr-FR" sz="1900" dirty="0" smtClean="0"/>
              <a:t>);</a:t>
            </a:r>
            <a:endParaRPr lang="fr-FR" sz="1900" dirty="0"/>
          </a:p>
          <a:p>
            <a:pPr lvl="1" algn="just"/>
            <a:r>
              <a:rPr lang="fr-FR" sz="1900" dirty="0"/>
              <a:t>Connaissance de sa pharmacopée </a:t>
            </a:r>
            <a:r>
              <a:rPr lang="fr-FR" sz="1900" dirty="0" smtClean="0"/>
              <a:t>;</a:t>
            </a:r>
            <a:endParaRPr lang="fr-FR" sz="1900" dirty="0"/>
          </a:p>
          <a:p>
            <a:pPr lvl="1" algn="just"/>
            <a:r>
              <a:rPr lang="fr-FR" sz="1900" dirty="0" smtClean="0"/>
              <a:t>Prescription.</a:t>
            </a:r>
            <a:endParaRPr lang="fr-FR" sz="1900" dirty="0"/>
          </a:p>
          <a:p>
            <a:pPr marL="0" indent="0">
              <a:buNone/>
            </a:pPr>
            <a:endParaRPr lang="fr-FR" sz="1800" dirty="0"/>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7</a:t>
            </a:fld>
            <a:endParaRPr lang="fr-FR" dirty="0"/>
          </a:p>
        </p:txBody>
      </p:sp>
      <p:sp>
        <p:nvSpPr>
          <p:cNvPr id="6" name="Titre 5"/>
          <p:cNvSpPr>
            <a:spLocks noGrp="1"/>
          </p:cNvSpPr>
          <p:nvPr>
            <p:ph type="title"/>
          </p:nvPr>
        </p:nvSpPr>
        <p:spPr/>
        <p:txBody>
          <a:bodyPr/>
          <a:lstStyle/>
          <a:p>
            <a:r>
              <a:rPr lang="fr-FR" dirty="0" smtClean="0"/>
              <a:t>1) Présentation de la Réglementation (4/4) : GSP : La métaphore du Médicament</a:t>
            </a:r>
            <a:endParaRPr lang="fr-FR" dirty="0"/>
          </a:p>
        </p:txBody>
      </p:sp>
    </p:spTree>
    <p:extLst>
      <p:ext uri="{BB962C8B-B14F-4D97-AF65-F5344CB8AC3E}">
        <p14:creationId xmlns:p14="http://schemas.microsoft.com/office/powerpoint/2010/main" val="442558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683568" y="1052736"/>
            <a:ext cx="6995120" cy="5040560"/>
          </a:xfrm>
        </p:spPr>
        <p:txBody>
          <a:bodyPr/>
          <a:lstStyle/>
          <a:p>
            <a:pPr marL="0" indent="0">
              <a:buNone/>
            </a:pPr>
            <a:r>
              <a:rPr lang="fr-FR" sz="1800" dirty="0"/>
              <a:t>-</a:t>
            </a:r>
            <a:r>
              <a:rPr lang="fr-FR" sz="1800" dirty="0" smtClean="0"/>
              <a:t> </a:t>
            </a:r>
            <a:r>
              <a:rPr lang="fr-FR" sz="1800" u="sng" dirty="0" smtClean="0"/>
              <a:t>Au niveau européen </a:t>
            </a:r>
            <a:r>
              <a:rPr lang="fr-FR" sz="1800" dirty="0" smtClean="0"/>
              <a:t>:</a:t>
            </a:r>
            <a:endParaRPr lang="fr-FR" sz="1800" dirty="0"/>
          </a:p>
          <a:p>
            <a:r>
              <a:rPr lang="fr-FR" sz="1800" dirty="0" smtClean="0"/>
              <a:t>L’Autorité européenne d’assurance (EIOPA) mène actuellement un exercice d’analyse et de contrôle des modalités de contrôle par les autorités nationales (ACPR France, CAA Luxembourg…) de la GSP. Les produits particulièrement ciblés par ces travaux sont les contrats d’assurance-vie en unités de compte.</a:t>
            </a:r>
          </a:p>
          <a:p>
            <a:r>
              <a:rPr lang="fr-FR" sz="1800" dirty="0" smtClean="0"/>
              <a:t>L’objectif de ces travaux est de pouvoir extraire les meilleures pratiques développées dans certains pays, pour les diffuser ensuite au niveau européen.</a:t>
            </a:r>
          </a:p>
          <a:p>
            <a:pPr marL="0" indent="0">
              <a:buNone/>
            </a:pPr>
            <a:r>
              <a:rPr lang="fr-FR" sz="1800" dirty="0" smtClean="0"/>
              <a:t>- </a:t>
            </a:r>
            <a:r>
              <a:rPr lang="fr-FR" sz="1800" u="sng" dirty="0" smtClean="0"/>
              <a:t>Au niveau français </a:t>
            </a:r>
            <a:r>
              <a:rPr lang="fr-FR" sz="1800" dirty="0" smtClean="0"/>
              <a:t>:</a:t>
            </a:r>
          </a:p>
          <a:p>
            <a:r>
              <a:rPr lang="fr-FR" sz="1800" dirty="0" smtClean="0"/>
              <a:t>Réflexion sur comment intégrer les produits </a:t>
            </a:r>
            <a:r>
              <a:rPr lang="fr-FR" sz="1800" dirty="0" smtClean="0"/>
              <a:t>conçus </a:t>
            </a:r>
            <a:r>
              <a:rPr lang="fr-FR" sz="1800" dirty="0" smtClean="0"/>
              <a:t>antérieurement à la mise en œuvre de la DDA dans le schéma de la GSP : notion d’adaptations / modifications significatives.</a:t>
            </a:r>
          </a:p>
          <a:p>
            <a:endParaRPr lang="fr-FR" sz="1800" dirty="0"/>
          </a:p>
          <a:p>
            <a:pPr marL="0" indent="0">
              <a:buNone/>
            </a:pPr>
            <a:endParaRPr lang="fr-FR" sz="1800" dirty="0" smtClean="0"/>
          </a:p>
          <a:p>
            <a:pPr marL="0" indent="0">
              <a:buNone/>
            </a:pPr>
            <a:endParaRPr lang="fr-FR" sz="1800" dirty="0"/>
          </a:p>
          <a:p>
            <a:pPr marL="0" indent="0">
              <a:buNone/>
            </a:pPr>
            <a:endParaRPr lang="fr-FR" sz="1800" dirty="0"/>
          </a:p>
          <a:p>
            <a:pPr marL="0" indent="0">
              <a:buNone/>
            </a:pPr>
            <a:endParaRPr lang="fr-FR" sz="1800" dirty="0"/>
          </a:p>
          <a:p>
            <a:pPr marL="0" indent="0">
              <a:buNone/>
            </a:pPr>
            <a:endParaRPr lang="fr-FR" sz="1800" dirty="0"/>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8</a:t>
            </a:fld>
            <a:endParaRPr lang="fr-FR" dirty="0"/>
          </a:p>
        </p:txBody>
      </p:sp>
      <p:sp>
        <p:nvSpPr>
          <p:cNvPr id="6" name="Titre 5"/>
          <p:cNvSpPr>
            <a:spLocks noGrp="1"/>
          </p:cNvSpPr>
          <p:nvPr>
            <p:ph type="title"/>
          </p:nvPr>
        </p:nvSpPr>
        <p:spPr/>
        <p:txBody>
          <a:bodyPr/>
          <a:lstStyle/>
          <a:p>
            <a:r>
              <a:rPr lang="fr-FR" dirty="0" smtClean="0"/>
              <a:t>2) Travaux en cours et quelques Réflexions</a:t>
            </a:r>
            <a:endParaRPr lang="fr-FR" dirty="0"/>
          </a:p>
        </p:txBody>
      </p:sp>
    </p:spTree>
    <p:extLst>
      <p:ext uri="{BB962C8B-B14F-4D97-AF65-F5344CB8AC3E}">
        <p14:creationId xmlns:p14="http://schemas.microsoft.com/office/powerpoint/2010/main" val="14995162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half" idx="1"/>
          </p:nvPr>
        </p:nvSpPr>
        <p:spPr>
          <a:xfrm>
            <a:off x="611560" y="1196752"/>
            <a:ext cx="8280920" cy="5188780"/>
          </a:xfrm>
        </p:spPr>
        <p:txBody>
          <a:bodyPr/>
          <a:lstStyle/>
          <a:p>
            <a:r>
              <a:rPr lang="fr-FR" sz="1800" dirty="0" smtClean="0"/>
              <a:t>Les pratiques commerciales des assureurs ―incluant la conception des contrats d’assurance, et leur commercialisation― sont réglementées aux PBA 18 et 19, le PBA 18 étant spécifique aux intermédiaires. </a:t>
            </a:r>
          </a:p>
          <a:p>
            <a:r>
              <a:rPr lang="fr-FR" sz="1800" dirty="0" smtClean="0"/>
              <a:t>Le PBA 19, notamment, prescrit que</a:t>
            </a:r>
          </a:p>
          <a:p>
            <a:pPr indent="0">
              <a:buNone/>
            </a:pPr>
            <a:r>
              <a:rPr lang="fr-FR" sz="1700" dirty="0" smtClean="0">
                <a:solidFill>
                  <a:srgbClr val="002060"/>
                </a:solidFill>
              </a:rPr>
              <a:t>–  les </a:t>
            </a:r>
            <a:r>
              <a:rPr lang="fr-FR" sz="1700" dirty="0">
                <a:solidFill>
                  <a:srgbClr val="002060"/>
                </a:solidFill>
              </a:rPr>
              <a:t>assureurs </a:t>
            </a:r>
            <a:r>
              <a:rPr lang="fr-FR" sz="1700" dirty="0" smtClean="0">
                <a:solidFill>
                  <a:srgbClr val="002060"/>
                </a:solidFill>
              </a:rPr>
              <a:t>&amp; intermédiaires agissent </a:t>
            </a:r>
            <a:r>
              <a:rPr lang="fr-FR" sz="1700" dirty="0">
                <a:solidFill>
                  <a:srgbClr val="002060"/>
                </a:solidFill>
              </a:rPr>
              <a:t>avec toute la compétence, le soin et la diligence requis vis-à-vis des </a:t>
            </a:r>
            <a:r>
              <a:rPr lang="fr-FR" sz="1700" dirty="0" smtClean="0">
                <a:solidFill>
                  <a:srgbClr val="002060"/>
                </a:solidFill>
              </a:rPr>
              <a:t>clients (PBA 19.1),</a:t>
            </a:r>
          </a:p>
          <a:p>
            <a:pPr indent="0">
              <a:buNone/>
            </a:pPr>
            <a:r>
              <a:rPr lang="fr-FR" sz="1700" dirty="0">
                <a:solidFill>
                  <a:srgbClr val="002060"/>
                </a:solidFill>
              </a:rPr>
              <a:t>– </a:t>
            </a:r>
            <a:r>
              <a:rPr lang="fr-FR" sz="1700" dirty="0" smtClean="0">
                <a:solidFill>
                  <a:srgbClr val="002060"/>
                </a:solidFill>
              </a:rPr>
              <a:t> les </a:t>
            </a:r>
            <a:r>
              <a:rPr lang="fr-FR" sz="1700" dirty="0">
                <a:solidFill>
                  <a:srgbClr val="002060"/>
                </a:solidFill>
              </a:rPr>
              <a:t>assureurs &amp; intermédiaires </a:t>
            </a:r>
            <a:r>
              <a:rPr lang="fr-FR" sz="1700" dirty="0" smtClean="0">
                <a:solidFill>
                  <a:srgbClr val="002060"/>
                </a:solidFill>
              </a:rPr>
              <a:t>définissent </a:t>
            </a:r>
            <a:r>
              <a:rPr lang="fr-FR" sz="1700" dirty="0">
                <a:solidFill>
                  <a:srgbClr val="002060"/>
                </a:solidFill>
              </a:rPr>
              <a:t>et mettent en œuvre des politiques et des procédures concernant le traitement équitable des clients. en tant que partie intégrante de leur culture </a:t>
            </a:r>
            <a:r>
              <a:rPr lang="fr-FR" sz="1700" dirty="0" smtClean="0">
                <a:solidFill>
                  <a:srgbClr val="002060"/>
                </a:solidFill>
              </a:rPr>
              <a:t>d’entreprise (</a:t>
            </a:r>
            <a:r>
              <a:rPr lang="fr-FR" sz="1700" dirty="0">
                <a:solidFill>
                  <a:srgbClr val="002060"/>
                </a:solidFill>
              </a:rPr>
              <a:t>PBA </a:t>
            </a:r>
            <a:r>
              <a:rPr lang="fr-FR" sz="1700" dirty="0" smtClean="0">
                <a:solidFill>
                  <a:srgbClr val="002060"/>
                </a:solidFill>
              </a:rPr>
              <a:t>19.2)</a:t>
            </a:r>
          </a:p>
          <a:p>
            <a:pPr indent="0">
              <a:buNone/>
            </a:pPr>
            <a:r>
              <a:rPr lang="fr-FR" sz="1700" dirty="0">
                <a:solidFill>
                  <a:srgbClr val="002060"/>
                </a:solidFill>
              </a:rPr>
              <a:t>– </a:t>
            </a:r>
            <a:r>
              <a:rPr lang="fr-FR" sz="1700" dirty="0" smtClean="0">
                <a:solidFill>
                  <a:srgbClr val="002060"/>
                </a:solidFill>
              </a:rPr>
              <a:t> les assureurs </a:t>
            </a:r>
            <a:r>
              <a:rPr lang="fr-FR" sz="1700" dirty="0">
                <a:solidFill>
                  <a:srgbClr val="002060"/>
                </a:solidFill>
              </a:rPr>
              <a:t>&amp; intermédiaires </a:t>
            </a:r>
            <a:r>
              <a:rPr lang="fr-FR" sz="1700" dirty="0" smtClean="0">
                <a:solidFill>
                  <a:srgbClr val="002060"/>
                </a:solidFill>
              </a:rPr>
              <a:t>évitent ou gèrent convenablement </a:t>
            </a:r>
            <a:r>
              <a:rPr lang="fr-FR" sz="1700" dirty="0">
                <a:solidFill>
                  <a:srgbClr val="002060"/>
                </a:solidFill>
              </a:rPr>
              <a:t>tous conflits d’intérêts </a:t>
            </a:r>
            <a:r>
              <a:rPr lang="fr-FR" sz="1700" dirty="0" smtClean="0">
                <a:solidFill>
                  <a:srgbClr val="002060"/>
                </a:solidFill>
              </a:rPr>
              <a:t>potentiels </a:t>
            </a:r>
            <a:r>
              <a:rPr lang="fr-FR" sz="1700" dirty="0">
                <a:solidFill>
                  <a:srgbClr val="002060"/>
                </a:solidFill>
              </a:rPr>
              <a:t>(PBA </a:t>
            </a:r>
            <a:r>
              <a:rPr lang="fr-FR" sz="1700" dirty="0" smtClean="0">
                <a:solidFill>
                  <a:srgbClr val="002060"/>
                </a:solidFill>
              </a:rPr>
              <a:t>19.3)</a:t>
            </a:r>
          </a:p>
          <a:p>
            <a:pPr indent="0">
              <a:buNone/>
            </a:pPr>
            <a:r>
              <a:rPr lang="fr-FR" sz="1700" dirty="0">
                <a:solidFill>
                  <a:srgbClr val="002060"/>
                </a:solidFill>
              </a:rPr>
              <a:t>– </a:t>
            </a:r>
            <a:r>
              <a:rPr lang="fr-FR" sz="1700" dirty="0" smtClean="0">
                <a:solidFill>
                  <a:srgbClr val="002060"/>
                </a:solidFill>
              </a:rPr>
              <a:t> les </a:t>
            </a:r>
            <a:r>
              <a:rPr lang="fr-FR" sz="1700" dirty="0">
                <a:solidFill>
                  <a:srgbClr val="002060"/>
                </a:solidFill>
              </a:rPr>
              <a:t>assureurs &amp; intermédiaires </a:t>
            </a:r>
            <a:r>
              <a:rPr lang="fr-FR" sz="1700" dirty="0" smtClean="0">
                <a:solidFill>
                  <a:srgbClr val="002060"/>
                </a:solidFill>
              </a:rPr>
              <a:t>prévoient </a:t>
            </a:r>
            <a:r>
              <a:rPr lang="fr-FR" sz="1700" dirty="0">
                <a:solidFill>
                  <a:srgbClr val="002060"/>
                </a:solidFill>
              </a:rPr>
              <a:t>des dispositions concernant leur relation, qui garantissent un traitement équitable des clients</a:t>
            </a:r>
            <a:r>
              <a:rPr lang="fr-FR" sz="1700" dirty="0" smtClean="0">
                <a:solidFill>
                  <a:srgbClr val="002060"/>
                </a:solidFill>
              </a:rPr>
              <a:t> (PBA 19.4),</a:t>
            </a:r>
          </a:p>
          <a:p>
            <a:pPr indent="0">
              <a:buNone/>
            </a:pPr>
            <a:r>
              <a:rPr lang="fr-FR" sz="1700" dirty="0">
                <a:solidFill>
                  <a:srgbClr val="002060"/>
                </a:solidFill>
              </a:rPr>
              <a:t>– </a:t>
            </a:r>
            <a:r>
              <a:rPr lang="fr-FR" sz="1700" dirty="0" smtClean="0">
                <a:solidFill>
                  <a:srgbClr val="002060"/>
                </a:solidFill>
              </a:rPr>
              <a:t> les </a:t>
            </a:r>
            <a:r>
              <a:rPr lang="fr-FR" sz="1700" dirty="0">
                <a:solidFill>
                  <a:srgbClr val="002060"/>
                </a:solidFill>
              </a:rPr>
              <a:t>assureurs prennent en considération les intérêts des différents types de clients au moment de l’élaboration et de la commercialisation des produits </a:t>
            </a:r>
            <a:r>
              <a:rPr lang="fr-FR" sz="1700" dirty="0" smtClean="0">
                <a:solidFill>
                  <a:srgbClr val="002060"/>
                </a:solidFill>
              </a:rPr>
              <a:t>d’assurance</a:t>
            </a:r>
            <a:r>
              <a:rPr lang="fr-FR" sz="1700" dirty="0">
                <a:solidFill>
                  <a:srgbClr val="002060"/>
                </a:solidFill>
              </a:rPr>
              <a:t> (PBA </a:t>
            </a:r>
            <a:r>
              <a:rPr lang="fr-FR" sz="1700" dirty="0" smtClean="0">
                <a:solidFill>
                  <a:srgbClr val="002060"/>
                </a:solidFill>
              </a:rPr>
              <a:t>19.5),</a:t>
            </a:r>
          </a:p>
          <a:p>
            <a:pPr indent="0">
              <a:buNone/>
            </a:pPr>
            <a:r>
              <a:rPr lang="fr-FR" sz="1700" dirty="0">
                <a:solidFill>
                  <a:srgbClr val="002060"/>
                </a:solidFill>
              </a:rPr>
              <a:t>– </a:t>
            </a:r>
            <a:r>
              <a:rPr lang="fr-FR" sz="1700" dirty="0" smtClean="0">
                <a:solidFill>
                  <a:srgbClr val="002060"/>
                </a:solidFill>
              </a:rPr>
              <a:t> les </a:t>
            </a:r>
            <a:r>
              <a:rPr lang="fr-FR" sz="1700" dirty="0">
                <a:solidFill>
                  <a:srgbClr val="002060"/>
                </a:solidFill>
              </a:rPr>
              <a:t>assureurs </a:t>
            </a:r>
            <a:r>
              <a:rPr lang="fr-FR" sz="1700" dirty="0" smtClean="0">
                <a:solidFill>
                  <a:srgbClr val="002060"/>
                </a:solidFill>
              </a:rPr>
              <a:t>&amp; intermédiaires promeuvent </a:t>
            </a:r>
            <a:r>
              <a:rPr lang="fr-FR" sz="1700" dirty="0">
                <a:solidFill>
                  <a:srgbClr val="002060"/>
                </a:solidFill>
              </a:rPr>
              <a:t>les produits et les services d'une manière correcte, claire et non </a:t>
            </a:r>
            <a:r>
              <a:rPr lang="fr-FR" sz="1700" dirty="0" smtClean="0">
                <a:solidFill>
                  <a:srgbClr val="002060"/>
                </a:solidFill>
              </a:rPr>
              <a:t>trompeuse </a:t>
            </a:r>
            <a:r>
              <a:rPr lang="fr-FR" sz="1700" dirty="0">
                <a:solidFill>
                  <a:srgbClr val="002060"/>
                </a:solidFill>
              </a:rPr>
              <a:t>(PBA </a:t>
            </a:r>
            <a:r>
              <a:rPr lang="fr-FR" sz="1700" dirty="0" smtClean="0">
                <a:solidFill>
                  <a:srgbClr val="002060"/>
                </a:solidFill>
              </a:rPr>
              <a:t>19.6),</a:t>
            </a:r>
          </a:p>
          <a:p>
            <a:pPr indent="0">
              <a:buNone/>
            </a:pPr>
            <a:r>
              <a:rPr lang="fr-FR" sz="1700" dirty="0">
                <a:solidFill>
                  <a:srgbClr val="002060"/>
                </a:solidFill>
              </a:rPr>
              <a:t>– </a:t>
            </a:r>
            <a:r>
              <a:rPr lang="fr-FR" sz="1700" dirty="0" smtClean="0">
                <a:solidFill>
                  <a:srgbClr val="002060"/>
                </a:solidFill>
              </a:rPr>
              <a:t>etc. </a:t>
            </a:r>
          </a:p>
          <a:p>
            <a:pPr marL="0" indent="0">
              <a:buNone/>
            </a:pPr>
            <a:r>
              <a:rPr lang="fr-FR" sz="1800" dirty="0">
                <a:solidFill>
                  <a:schemeClr val="dk1"/>
                </a:solidFill>
              </a:rPr>
              <a:t/>
            </a:r>
            <a:br>
              <a:rPr lang="fr-FR" sz="1800" dirty="0">
                <a:solidFill>
                  <a:schemeClr val="dk1"/>
                </a:solidFill>
              </a:rPr>
            </a:br>
            <a:endParaRPr lang="fr-FR" sz="1400" dirty="0">
              <a:latin typeface="Calibri" panose="020F0502020204030204" pitchFamily="34" charset="0"/>
              <a:ea typeface="Calibri" panose="020F0502020204030204" pitchFamily="34" charset="0"/>
              <a:cs typeface="Arial" panose="020B0604020202020204" pitchFamily="34" charset="0"/>
            </a:endParaRPr>
          </a:p>
          <a:p>
            <a:pPr marL="0" indent="0">
              <a:buNone/>
            </a:pPr>
            <a:r>
              <a:rPr lang="fr-FR" sz="1800" dirty="0">
                <a:solidFill>
                  <a:schemeClr val="dk1"/>
                </a:solidFill>
              </a:rPr>
              <a:t/>
            </a:r>
            <a:br>
              <a:rPr lang="fr-FR" sz="1800" dirty="0">
                <a:solidFill>
                  <a:schemeClr val="dk1"/>
                </a:solidFill>
              </a:rPr>
            </a:br>
            <a:endParaRPr lang="fr-FR" sz="1400" dirty="0">
              <a:latin typeface="Calibri" panose="020F0502020204030204" pitchFamily="34" charset="0"/>
              <a:ea typeface="Calibri" panose="020F0502020204030204" pitchFamily="34" charset="0"/>
              <a:cs typeface="Arial" panose="020B0604020202020204" pitchFamily="34" charset="0"/>
            </a:endParaRPr>
          </a:p>
        </p:txBody>
      </p:sp>
      <p:sp>
        <p:nvSpPr>
          <p:cNvPr id="4" name="Espace réservé du pied de page 3"/>
          <p:cNvSpPr>
            <a:spLocks noGrp="1"/>
          </p:cNvSpPr>
          <p:nvPr>
            <p:ph type="ftr" sz="quarter" idx="3"/>
          </p:nvPr>
        </p:nvSpPr>
        <p:spPr/>
        <p:txBody>
          <a:bodyPr/>
          <a:lstStyle/>
          <a:p>
            <a:endParaRPr lang="fr-FR" dirty="0"/>
          </a:p>
        </p:txBody>
      </p:sp>
      <p:sp>
        <p:nvSpPr>
          <p:cNvPr id="5" name="Espace réservé du numéro de diapositive 4"/>
          <p:cNvSpPr>
            <a:spLocks noGrp="1"/>
          </p:cNvSpPr>
          <p:nvPr>
            <p:ph type="sldNum" sz="quarter" idx="4"/>
          </p:nvPr>
        </p:nvSpPr>
        <p:spPr/>
        <p:txBody>
          <a:bodyPr/>
          <a:lstStyle/>
          <a:p>
            <a:fld id="{A5612AF6-3794-417C-8315-010C3BB3AD18}" type="slidenum">
              <a:rPr lang="fr-FR" smtClean="0"/>
              <a:pPr/>
              <a:t>9</a:t>
            </a:fld>
            <a:endParaRPr lang="fr-FR" dirty="0"/>
          </a:p>
        </p:txBody>
      </p:sp>
      <p:sp>
        <p:nvSpPr>
          <p:cNvPr id="6" name="Titre 5"/>
          <p:cNvSpPr>
            <a:spLocks noGrp="1"/>
          </p:cNvSpPr>
          <p:nvPr>
            <p:ph type="title"/>
          </p:nvPr>
        </p:nvSpPr>
        <p:spPr>
          <a:xfrm>
            <a:off x="971600" y="0"/>
            <a:ext cx="7992888" cy="1102284"/>
          </a:xfrm>
        </p:spPr>
        <p:txBody>
          <a:bodyPr>
            <a:normAutofit/>
          </a:bodyPr>
          <a:lstStyle/>
          <a:p>
            <a:r>
              <a:rPr lang="fr-FR" dirty="0"/>
              <a:t>Annexe: LES </a:t>
            </a:r>
            <a:r>
              <a:rPr lang="fr-FR" dirty="0" err="1"/>
              <a:t>pba</a:t>
            </a:r>
            <a:r>
              <a:rPr lang="fr-FR" dirty="0"/>
              <a:t> 18 et 19 de </a:t>
            </a:r>
            <a:r>
              <a:rPr lang="fr-FR" dirty="0" smtClean="0"/>
              <a:t>l’AICA</a:t>
            </a:r>
            <a:br>
              <a:rPr lang="fr-FR" dirty="0" smtClean="0"/>
            </a:br>
            <a:r>
              <a:rPr lang="fr-FR" sz="1300" b="0" cap="none" dirty="0" smtClean="0"/>
              <a:t>consultables (version française)</a:t>
            </a:r>
            <a:r>
              <a:rPr lang="fr-FR" sz="1300" b="0" cap="none" dirty="0"/>
              <a:t> sur le site du GCAF </a:t>
            </a:r>
            <a:r>
              <a:rPr lang="fr-FR" sz="1300" b="0" cap="none" dirty="0" smtClean="0"/>
              <a:t>, rubrique </a:t>
            </a:r>
            <a:r>
              <a:rPr lang="fr-FR" sz="1300" b="0" i="1" cap="none" dirty="0" smtClean="0"/>
              <a:t>Textes de référence</a:t>
            </a:r>
            <a:r>
              <a:rPr lang="fr-FR" sz="1300" b="0" cap="none" dirty="0" smtClean="0"/>
              <a:t>, sous-rubrique </a:t>
            </a:r>
            <a:r>
              <a:rPr lang="fr-FR" sz="1300" b="0" i="1" cap="none" dirty="0" smtClean="0"/>
              <a:t>AICA – IAIS</a:t>
            </a:r>
            <a:br>
              <a:rPr lang="fr-FR" sz="1300" b="0" i="1" cap="none" dirty="0" smtClean="0"/>
            </a:br>
            <a:r>
              <a:rPr lang="fr-FR" sz="1300" b="0" cap="none" dirty="0" smtClean="0"/>
              <a:t>Ou sur le site de l’IAIS (version anglaise)</a:t>
            </a:r>
            <a:endParaRPr lang="fr-FR" sz="1300" dirty="0"/>
          </a:p>
        </p:txBody>
      </p:sp>
    </p:spTree>
    <p:extLst>
      <p:ext uri="{BB962C8B-B14F-4D97-AF65-F5344CB8AC3E}">
        <p14:creationId xmlns:p14="http://schemas.microsoft.com/office/powerpoint/2010/main" val="150597175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ABARIT-BDF-PPT-1">
  <a:themeElements>
    <a:clrScheme name="Personnalisé 1">
      <a:dk1>
        <a:sysClr val="windowText" lastClr="000000"/>
      </a:dk1>
      <a:lt1>
        <a:sysClr val="window" lastClr="FFFFFF"/>
      </a:lt1>
      <a:dk2>
        <a:srgbClr val="666666"/>
      </a:dk2>
      <a:lt2>
        <a:srgbClr val="D2D2D2"/>
      </a:lt2>
      <a:accent1>
        <a:srgbClr val="205AA7"/>
      </a:accent1>
      <a:accent2>
        <a:srgbClr val="005BD3"/>
      </a:accent2>
      <a:accent3>
        <a:srgbClr val="00449E"/>
      </a:accent3>
      <a:accent4>
        <a:srgbClr val="00449E"/>
      </a:accent4>
      <a:accent5>
        <a:srgbClr val="800080"/>
      </a:accent5>
      <a:accent6>
        <a:srgbClr val="D60093"/>
      </a:accent6>
      <a:hlink>
        <a:srgbClr val="A0006E"/>
      </a:hlink>
      <a:folHlink>
        <a:srgbClr val="FE19FF"/>
      </a:folHlink>
    </a:clrScheme>
    <a:fontScheme name="Personnalisé 1">
      <a:majorFont>
        <a:latin typeface="Calibri"/>
        <a:ea typeface=""/>
        <a:cs typeface=""/>
      </a:majorFont>
      <a:minorFont>
        <a:latin typeface="Calibri"/>
        <a:ea typeface=""/>
        <a:cs typeface=""/>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newACPR.pptx" id="{CE9FC9CD-AF2F-44ED-8548-2CB85655F221}" vid="{04FCC2C1-CCE9-4A6C-BAC9-B93C2B090B3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B7F7D43D8E4614F8BA9999E7D615A00" ma:contentTypeVersion="8" ma:contentTypeDescription="Crée un document." ma:contentTypeScope="" ma:versionID="82620ae5f932e501fd0a0988bccfa8c7">
  <xsd:schema xmlns:xsd="http://www.w3.org/2001/XMLSchema" xmlns:xs="http://www.w3.org/2001/XMLSchema" xmlns:p="http://schemas.microsoft.com/office/2006/metadata/properties" xmlns:ns1="http://schemas.microsoft.com/sharepoint/v3" xmlns:ns2="0853eb1d-2d21-489b-8f68-de5107e640b0" xmlns:ns3="93d802d0-8a6c-41b7-a22d-02bb145e9db4" targetNamespace="http://schemas.microsoft.com/office/2006/metadata/properties" ma:root="true" ma:fieldsID="1ee994a3a08a839f08b3e2c836537de1" ns1:_="" ns2:_="" ns3:_="">
    <xsd:import namespace="http://schemas.microsoft.com/sharepoint/v3"/>
    <xsd:import namespace="0853eb1d-2d21-489b-8f68-de5107e640b0"/>
    <xsd:import namespace="93d802d0-8a6c-41b7-a22d-02bb145e9db4"/>
    <xsd:element name="properties">
      <xsd:complexType>
        <xsd:sequence>
          <xsd:element name="documentManagement">
            <xsd:complexType>
              <xsd:all>
                <xsd:element ref="ns1:URL" minOccurs="0"/>
                <xsd:element ref="ns2:bdfPublication" minOccurs="0"/>
                <xsd:element ref="ns3:gcc0a71eea0f4e48a67b24b36ca45e32" minOccurs="0"/>
                <xsd:element ref="ns2:TaxCatchAll" minOccurs="0"/>
                <xsd:element ref="ns2:TaxCatchAllLabel" minOccurs="0"/>
                <xsd:element ref="ns2:bdfThumbnail" minOccurs="0"/>
                <xsd:element ref="ns2:bdfExternalLink"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URL" ma:index="8" nillable="true" ma:displayName="URL" ma:internalName="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853eb1d-2d21-489b-8f68-de5107e640b0" elementFormDefault="qualified">
    <xsd:import namespace="http://schemas.microsoft.com/office/2006/documentManagement/types"/>
    <xsd:import namespace="http://schemas.microsoft.com/office/infopath/2007/PartnerControls"/>
    <xsd:element name="bdfPublication" ma:index="9" nillable="true" ma:displayName="Date de publication" ma:format="DateTime" ma:internalName="bdfPublication">
      <xsd:simpleType>
        <xsd:restriction base="dms:DateTime"/>
      </xsd:simpleType>
    </xsd:element>
    <xsd:element name="TaxCatchAll" ma:index="11" nillable="true" ma:displayName="Taxonomy Catch All Column" ma:hidden="true" ma:list="{77cfd474-163a-4abd-9bc4-e0dbb6aa2f88}" ma:internalName="TaxCatchAll" ma:showField="CatchAllData" ma:web="0853eb1d-2d21-489b-8f68-de5107e640b0">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77cfd474-163a-4abd-9bc4-e0dbb6aa2f88}" ma:internalName="TaxCatchAllLabel" ma:readOnly="true" ma:showField="CatchAllDataLabel" ma:web="0853eb1d-2d21-489b-8f68-de5107e640b0">
      <xsd:complexType>
        <xsd:complexContent>
          <xsd:extension base="dms:MultiChoiceLookup">
            <xsd:sequence>
              <xsd:element name="Value" type="dms:Lookup" maxOccurs="unbounded" minOccurs="0" nillable="true"/>
            </xsd:sequence>
          </xsd:extension>
        </xsd:complexContent>
      </xsd:complexType>
    </xsd:element>
    <xsd:element name="bdfThumbnail" ma:index="14" nillable="true" ma:displayName="Vignette" ma:format="Hyperlink" ma:internalName="bdfThumbnail">
      <xsd:complexType>
        <xsd:complexContent>
          <xsd:extension base="dms:URL">
            <xsd:sequence>
              <xsd:element name="Url" type="dms:ValidUrl" minOccurs="0" nillable="true"/>
              <xsd:element name="Description" type="xsd:string" nillable="true"/>
            </xsd:sequence>
          </xsd:extension>
        </xsd:complexContent>
      </xsd:complexType>
    </xsd:element>
    <xsd:element name="bdfExternalLink" ma:index="15" nillable="true" ma:displayName="Lien externe" ma:format="Hyperlink" ma:internalName="bdfExternalLink">
      <xsd:complexType>
        <xsd:complexContent>
          <xsd:extension base="dms:URL">
            <xsd:sequence>
              <xsd:element name="Url" type="dms:ValidUrl" minOccurs="0" nillable="true"/>
              <xsd:element name="Description" type="xsd:string" nillable="true"/>
            </xsd:sequence>
          </xsd:extension>
        </xsd:complexContent>
      </xsd:complexType>
    </xsd:element>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802d0-8a6c-41b7-a22d-02bb145e9db4" elementFormDefault="qualified">
    <xsd:import namespace="http://schemas.microsoft.com/office/2006/documentManagement/types"/>
    <xsd:import namespace="http://schemas.microsoft.com/office/infopath/2007/PartnerControls"/>
    <xsd:element name="gcc0a71eea0f4e48a67b24b36ca45e32" ma:index="10" nillable="true" ma:taxonomy="true" ma:internalName="gcc0a71eea0f4e48a67b24b36ca45e32" ma:taxonomyFieldName="bdfCategoryMedia" ma:displayName="Catégorie de Média" ma:default="" ma:fieldId="{0cc0a71e-ea0f-4e48-a67b-24b36ca45e32}" ma:sspId="7b146ed0-6466-4e48-be71-1546582432b3" ma:termSetId="1d40ba27-0d6e-451f-b367-92f50aef475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bdfThumbnail xmlns="0853eb1d-2d21-489b-8f68-de5107e640b0">
      <Url xsi:nil="true"/>
      <Description xsi:nil="true"/>
    </bdfThumbnail>
    <URL xmlns="http://schemas.microsoft.com/sharepoint/v3">
      <Url xsi:nil="true"/>
      <Description xsi:nil="true"/>
    </URL>
    <bdfPublication xmlns="0853eb1d-2d21-489b-8f68-de5107e640b0" xsi:nil="true"/>
    <gcc0a71eea0f4e48a67b24b36ca45e32 xmlns="93d802d0-8a6c-41b7-a22d-02bb145e9db4">
      <Terms xmlns="http://schemas.microsoft.com/office/infopath/2007/PartnerControls"/>
    </gcc0a71eea0f4e48a67b24b36ca45e32>
    <bdfExternalLink xmlns="0853eb1d-2d21-489b-8f68-de5107e640b0">
      <Url xsi:nil="true"/>
      <Description xsi:nil="true"/>
    </bdfExternalLink>
    <TaxCatchAll xmlns="0853eb1d-2d21-489b-8f68-de5107e640b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28BF20-A818-471D-9210-976D442C99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853eb1d-2d21-489b-8f68-de5107e640b0"/>
    <ds:schemaRef ds:uri="93d802d0-8a6c-41b7-a22d-02bb145e9d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FDDFE8-55E5-4F72-9917-6DF7276A2EFF}">
  <ds:schemaRefs>
    <ds:schemaRef ds:uri="http://schemas.microsoft.com/office/2006/documentManagement/types"/>
    <ds:schemaRef ds:uri="0853eb1d-2d21-489b-8f68-de5107e640b0"/>
    <ds:schemaRef ds:uri="http://schemas.microsoft.com/office/2006/metadata/properties"/>
    <ds:schemaRef ds:uri="http://purl.org/dc/elements/1.1/"/>
    <ds:schemaRef ds:uri="http://schemas.microsoft.com/sharepoint/v3"/>
    <ds:schemaRef ds:uri="http://schemas.openxmlformats.org/package/2006/metadata/core-properties"/>
    <ds:schemaRef ds:uri="93d802d0-8a6c-41b7-a22d-02bb145e9db4"/>
    <ds:schemaRef ds:uri="http://purl.org/dc/term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41323C1A-603D-4890-99D6-2670B78F61A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2021_ACPR_PPT_modele</Template>
  <TotalTime>1206</TotalTime>
  <Words>1036</Words>
  <Application>Microsoft Office PowerPoint</Application>
  <PresentationFormat>Affichage à l'écran (4:3)</PresentationFormat>
  <Paragraphs>113</Paragraphs>
  <Slides>10</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10</vt:i4>
      </vt:variant>
    </vt:vector>
  </HeadingPairs>
  <TitlesOfParts>
    <vt:vector size="15" baseType="lpstr">
      <vt:lpstr>Arial</vt:lpstr>
      <vt:lpstr>Calibri</vt:lpstr>
      <vt:lpstr>French Script MT</vt:lpstr>
      <vt:lpstr>Wingdings</vt:lpstr>
      <vt:lpstr>GABARIT-BDF-PPT-1</vt:lpstr>
      <vt:lpstr>La Gouvernance et la Surveillance  des produits d’assurance : Réglementation applicable  et travaux en cours</vt:lpstr>
      <vt:lpstr>Présentation PowerPoint</vt:lpstr>
      <vt:lpstr>Introduction</vt:lpstr>
      <vt:lpstr>1) Présentation de la Réglementation (1/4) : art. 25 de la DDA, transposé a l’art. L. 516-1 du c. ass. Français</vt:lpstr>
      <vt:lpstr>1) Présentation de la Réglementation (2/4) : art. 25 de la DDA, transposé a l’art. L. 516-1 du c. ass. Français</vt:lpstr>
      <vt:lpstr>1) Présentation de la Réglementation (3/4) : Le RD Schématisé</vt:lpstr>
      <vt:lpstr>1) Présentation de la Réglementation (4/4) : GSP : La métaphore du Médicament</vt:lpstr>
      <vt:lpstr>2) Travaux en cours et quelques Réflexions</vt:lpstr>
      <vt:lpstr>Annexe: LES pba 18 et 19 de l’AICA consultables (version française) sur le site du GCAF , rubrique Textes de référence, sous-rubrique AICA – IAIS Ou sur le site de l’IAIS (version anglaise)</vt:lpstr>
      <vt:lpstr>Merci de votre attention</vt:lpstr>
    </vt:vector>
  </TitlesOfParts>
  <Company>Banque de France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Gouvernance et Surveillance des produits en matière d’assurance : présentation de la Législation applicable et quelques réflexions du superviseur</dc:title>
  <dc:creator>LE CORROLLER Charles (UA 2794)</dc:creator>
  <cp:lastModifiedBy>TEMPE François (UA 2774)</cp:lastModifiedBy>
  <cp:revision>36</cp:revision>
  <cp:lastPrinted>2022-03-11T19:48:47Z</cp:lastPrinted>
  <dcterms:created xsi:type="dcterms:W3CDTF">2022-03-01T13:08:07Z</dcterms:created>
  <dcterms:modified xsi:type="dcterms:W3CDTF">2022-03-17T17:21:19Z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0x0101000B7F7D43D8E4614F8BA9999E7D615A00</vt:lpwstr>
  </property>
  <property fmtid="{D5CDD505-2E9C-101B-9397-08002B2CF9AE}" pid="3" name="bdfCategoryMedia">
    <vt:lpwstr/>
  </property>
</Properties>
</file>